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emf" ContentType="image/x-emf"/>
  <Default Extension="rels" ContentType="application/vnd.openxmlformats-package.relationships+xml"/>
  <Default Extension="xml" ContentType="application/xml"/>
  <Default Extension="tiff" ContentType="image/tiff"/>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heme/themeOverride1.xml" ContentType="application/vnd.openxmlformats-officedocument.themeOverride+xml"/>
  <Override PartName="/ppt/tags/tag1.xml" ContentType="application/vnd.openxmlformats-officedocument.presentationml.tags+xml"/>
  <Override PartName="/ppt/tags/tag2.xml" ContentType="application/vnd.openxmlformats-officedocument.presentationml.tags+xml"/>
  <Override PartName="/ppt/notesSlides/notesSlide8.xml" ContentType="application/vnd.openxmlformats-officedocument.presentationml.notesSlide+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notesSlides/notesSlide9.xml" ContentType="application/vnd.openxmlformats-officedocument.presentationml.notesSlide+xml"/>
  <Override PartName="/ppt/tags/tag7.xml" ContentType="application/vnd.openxmlformats-officedocument.presentationml.tags+xml"/>
  <Override PartName="/ppt/tags/tag8.xml" ContentType="application/vnd.openxmlformats-officedocument.presentationml.tags+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9"/>
  </p:notesMasterIdLst>
  <p:sldIdLst>
    <p:sldId id="256" r:id="rId2"/>
    <p:sldId id="265" r:id="rId3"/>
    <p:sldId id="327" r:id="rId4"/>
    <p:sldId id="328" r:id="rId5"/>
    <p:sldId id="291" r:id="rId6"/>
    <p:sldId id="329" r:id="rId7"/>
    <p:sldId id="359" r:id="rId8"/>
    <p:sldId id="360" r:id="rId9"/>
    <p:sldId id="361" r:id="rId10"/>
    <p:sldId id="294" r:id="rId11"/>
    <p:sldId id="435" r:id="rId12"/>
    <p:sldId id="288" r:id="rId13"/>
    <p:sldId id="452" r:id="rId14"/>
    <p:sldId id="453" r:id="rId15"/>
    <p:sldId id="451" r:id="rId16"/>
    <p:sldId id="337" r:id="rId17"/>
    <p:sldId id="347" r:id="rId18"/>
    <p:sldId id="390" r:id="rId19"/>
    <p:sldId id="362" r:id="rId20"/>
    <p:sldId id="292" r:id="rId21"/>
    <p:sldId id="391" r:id="rId22"/>
    <p:sldId id="338" r:id="rId23"/>
    <p:sldId id="436" r:id="rId24"/>
    <p:sldId id="394" r:id="rId25"/>
    <p:sldId id="388" r:id="rId26"/>
    <p:sldId id="437" r:id="rId27"/>
    <p:sldId id="309" r:id="rId28"/>
    <p:sldId id="456" r:id="rId29"/>
    <p:sldId id="379" r:id="rId30"/>
    <p:sldId id="380" r:id="rId31"/>
    <p:sldId id="320" r:id="rId32"/>
    <p:sldId id="396" r:id="rId33"/>
    <p:sldId id="432" r:id="rId34"/>
    <p:sldId id="278" r:id="rId35"/>
    <p:sldId id="280" r:id="rId36"/>
    <p:sldId id="281" r:id="rId37"/>
    <p:sldId id="434" r:id="rId38"/>
    <p:sldId id="455" r:id="rId39"/>
    <p:sldId id="262" r:id="rId40"/>
    <p:sldId id="445" r:id="rId41"/>
    <p:sldId id="446" r:id="rId42"/>
    <p:sldId id="321" r:id="rId43"/>
    <p:sldId id="322" r:id="rId44"/>
    <p:sldId id="356" r:id="rId45"/>
    <p:sldId id="319" r:id="rId46"/>
    <p:sldId id="368" r:id="rId47"/>
    <p:sldId id="395" r:id="rId48"/>
    <p:sldId id="334" r:id="rId49"/>
    <p:sldId id="393" r:id="rId50"/>
    <p:sldId id="400" r:id="rId51"/>
    <p:sldId id="408" r:id="rId52"/>
    <p:sldId id="409" r:id="rId53"/>
    <p:sldId id="401" r:id="rId54"/>
    <p:sldId id="402" r:id="rId55"/>
    <p:sldId id="403" r:id="rId56"/>
    <p:sldId id="404" r:id="rId57"/>
    <p:sldId id="405" r:id="rId58"/>
  </p:sldIdLst>
  <p:sldSz cx="12192000" cy="6858000"/>
  <p:notesSz cx="6858000" cy="9144000"/>
  <p:defaultTextStyle>
    <a:defPPr>
      <a:defRPr lang="es-MX"/>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92" d="100"/>
          <a:sy n="92" d="100"/>
        </p:scale>
        <p:origin x="498" y="90"/>
      </p:cViewPr>
      <p:guideLst/>
    </p:cSldViewPr>
  </p:slideViewPr>
  <p:notesTextViewPr>
    <p:cViewPr>
      <p:scale>
        <a:sx n="1" d="1"/>
        <a:sy n="1" d="1"/>
      </p:scale>
      <p:origin x="0" y="0"/>
    </p:cViewPr>
  </p:notesTextViewPr>
  <p:sorterViewPr>
    <p:cViewPr>
      <p:scale>
        <a:sx n="60" d="100"/>
        <a:sy n="6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5" Type="http://schemas.openxmlformats.org/officeDocument/2006/relationships/slide" Target="slides/slide4.xml"/><Relationship Id="rId61" Type="http://schemas.openxmlformats.org/officeDocument/2006/relationships/viewProps" Target="viewProp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notesMaster" Target="notesMasters/notesMaster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charts/_rels/chart1.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oleObject" Target="../embeddings/oleObject1.bin"/></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lrMapOvr bg1="dk1" tx1="lt1" bg2="dk2" tx2="lt2" accent1="accent1" accent2="accent2" accent3="accent3" accent4="accent4" accent5="accent5" accent6="accent6" hlink="hlink" folHlink="folHlink"/>
  <c:chart>
    <c:title>
      <c:tx>
        <c:rich>
          <a:bodyPr rot="0" spcFirstLastPara="1" vertOverflow="ellipsis" vert="horz" wrap="square" anchor="ctr" anchorCtr="1"/>
          <a:lstStyle/>
          <a:p>
            <a:pPr>
              <a:defRPr sz="1100" b="1" i="0" u="none" strike="noStrike" kern="1200" baseline="0">
                <a:solidFill>
                  <a:schemeClr val="dk1">
                    <a:lumMod val="75000"/>
                    <a:lumOff val="25000"/>
                  </a:schemeClr>
                </a:solidFill>
                <a:latin typeface="+mn-lt"/>
                <a:ea typeface="+mn-ea"/>
                <a:cs typeface="+mn-cs"/>
              </a:defRPr>
            </a:pPr>
            <a:r>
              <a:rPr lang="es-MX" sz="1100" dirty="0"/>
              <a:t>Porcentaje de letalidad</a:t>
            </a:r>
          </a:p>
          <a:p>
            <a:pPr>
              <a:defRPr sz="1100"/>
            </a:pPr>
            <a:r>
              <a:rPr lang="es-MX" sz="1100" dirty="0"/>
              <a:t>Temporadas 2010-2016</a:t>
            </a:r>
          </a:p>
        </c:rich>
      </c:tx>
      <c:layout/>
      <c:overlay val="0"/>
      <c:spPr>
        <a:noFill/>
        <a:ln>
          <a:noFill/>
        </a:ln>
        <a:effectLst/>
      </c:spPr>
      <c:txPr>
        <a:bodyPr rot="0" spcFirstLastPara="1" vertOverflow="ellipsis" vert="horz" wrap="square" anchor="ctr" anchorCtr="1"/>
        <a:lstStyle/>
        <a:p>
          <a:pPr>
            <a:defRPr sz="1100" b="1" i="0" u="none" strike="noStrike" kern="1200" baseline="0">
              <a:solidFill>
                <a:schemeClr val="dk1">
                  <a:lumMod val="75000"/>
                  <a:lumOff val="25000"/>
                </a:schemeClr>
              </a:solidFill>
              <a:latin typeface="+mn-lt"/>
              <a:ea typeface="+mn-ea"/>
              <a:cs typeface="+mn-cs"/>
            </a:defRPr>
          </a:pPr>
          <a:endParaRPr lang="es-MX"/>
        </a:p>
      </c:txPr>
    </c:title>
    <c:autoTitleDeleted val="0"/>
    <c:plotArea>
      <c:layout/>
      <c:barChart>
        <c:barDir val="col"/>
        <c:grouping val="clustered"/>
        <c:varyColors val="0"/>
        <c:ser>
          <c:idx val="0"/>
          <c:order val="0"/>
          <c:tx>
            <c:strRef>
              <c:f>Hoja3!$C$2</c:f>
              <c:strCache>
                <c:ptCount val="1"/>
                <c:pt idx="0">
                  <c:v>Porcentaje de mortalidad</c:v>
                </c:pt>
              </c:strCache>
            </c:strRef>
          </c:tx>
          <c:spPr>
            <a:solidFill>
              <a:schemeClr val="accent1">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700" b="1" i="0" u="none" strike="noStrike" kern="1200" baseline="0">
                    <a:solidFill>
                      <a:schemeClr val="lt1"/>
                    </a:solidFill>
                    <a:latin typeface="+mn-lt"/>
                    <a:ea typeface="+mn-ea"/>
                    <a:cs typeface="+mn-cs"/>
                  </a:defRPr>
                </a:pPr>
                <a:endParaRPr lang="es-MX"/>
              </a:p>
            </c:txPr>
            <c:dLblPos val="in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a:solidFill>
                        <a:schemeClr val="dk1">
                          <a:lumMod val="50000"/>
                          <a:lumOff val="50000"/>
                        </a:schemeClr>
                      </a:solidFill>
                    </a:ln>
                    <a:effectLst/>
                  </c:spPr>
                </c15:leaderLines>
              </c:ext>
            </c:extLst>
          </c:dLbls>
          <c:cat>
            <c:strRef>
              <c:f>Hoja3!$B$3:$B$9</c:f>
              <c:strCache>
                <c:ptCount val="7"/>
                <c:pt idx="0">
                  <c:v>2010 - 2011</c:v>
                </c:pt>
                <c:pt idx="1">
                  <c:v>2011 - 2012</c:v>
                </c:pt>
                <c:pt idx="2">
                  <c:v>2012 - 2013</c:v>
                </c:pt>
                <c:pt idx="3">
                  <c:v>2013 - 2014</c:v>
                </c:pt>
                <c:pt idx="4">
                  <c:v>2014 - 2015</c:v>
                </c:pt>
                <c:pt idx="5">
                  <c:v>2015 - 2016</c:v>
                </c:pt>
                <c:pt idx="6">
                  <c:v>2016 - 2017</c:v>
                </c:pt>
              </c:strCache>
            </c:strRef>
          </c:cat>
          <c:val>
            <c:numRef>
              <c:f>Hoja3!$C$3:$C$9</c:f>
              <c:numCache>
                <c:formatCode>0.0%</c:formatCode>
                <c:ptCount val="7"/>
                <c:pt idx="0">
                  <c:v>1.4195583596214511E-2</c:v>
                </c:pt>
                <c:pt idx="1">
                  <c:v>4.7150471504715047E-2</c:v>
                </c:pt>
                <c:pt idx="2">
                  <c:v>2.037351443123939E-2</c:v>
                </c:pt>
                <c:pt idx="3">
                  <c:v>0.12178293724674187</c:v>
                </c:pt>
                <c:pt idx="4">
                  <c:v>2.9971791255289138E-2</c:v>
                </c:pt>
                <c:pt idx="5">
                  <c:v>7.2917747121667875E-2</c:v>
                </c:pt>
                <c:pt idx="6">
                  <c:v>8.5925144965735376E-2</c:v>
                </c:pt>
              </c:numCache>
            </c:numRef>
          </c:val>
          <c:extLst xmlns:c16r2="http://schemas.microsoft.com/office/drawing/2015/06/chart">
            <c:ext xmlns:c16="http://schemas.microsoft.com/office/drawing/2014/chart" uri="{C3380CC4-5D6E-409C-BE32-E72D297353CC}">
              <c16:uniqueId val="{00000000-52F0-457D-ABFF-647A599A651E}"/>
            </c:ext>
          </c:extLst>
        </c:ser>
        <c:dLbls>
          <c:dLblPos val="inEnd"/>
          <c:showLegendKey val="0"/>
          <c:showVal val="1"/>
          <c:showCatName val="0"/>
          <c:showSerName val="0"/>
          <c:showPercent val="0"/>
          <c:showBubbleSize val="0"/>
        </c:dLbls>
        <c:gapWidth val="65"/>
        <c:axId val="-1378976400"/>
        <c:axId val="-1378969872"/>
      </c:barChart>
      <c:catAx>
        <c:axId val="-1378976400"/>
        <c:scaling>
          <c:orientation val="minMax"/>
        </c:scaling>
        <c:delete val="0"/>
        <c:axPos val="b"/>
        <c:numFmt formatCode="General" sourceLinked="1"/>
        <c:majorTickMark val="none"/>
        <c:minorTickMark val="none"/>
        <c:tickLblPos val="nextTo"/>
        <c:spPr>
          <a:noFill/>
          <a:ln w="19050" cap="flat" cmpd="sng" algn="ctr">
            <a:solidFill>
              <a:schemeClr val="dk1">
                <a:lumMod val="75000"/>
                <a:lumOff val="25000"/>
              </a:schemeClr>
            </a:solidFill>
            <a:round/>
          </a:ln>
          <a:effectLst/>
        </c:spPr>
        <c:txPr>
          <a:bodyPr rot="-60000000" spcFirstLastPara="1" vertOverflow="ellipsis" vert="horz" wrap="square" anchor="ctr" anchorCtr="1"/>
          <a:lstStyle/>
          <a:p>
            <a:pPr>
              <a:defRPr sz="1197" b="0" i="0" u="none" strike="noStrike" kern="1200" cap="all" baseline="0">
                <a:solidFill>
                  <a:schemeClr val="dk1">
                    <a:lumMod val="75000"/>
                    <a:lumOff val="25000"/>
                  </a:schemeClr>
                </a:solidFill>
                <a:latin typeface="+mn-lt"/>
                <a:ea typeface="+mn-ea"/>
                <a:cs typeface="+mn-cs"/>
              </a:defRPr>
            </a:pPr>
            <a:endParaRPr lang="es-MX"/>
          </a:p>
        </c:txPr>
        <c:crossAx val="-1378969872"/>
        <c:crosses val="autoZero"/>
        <c:auto val="1"/>
        <c:lblAlgn val="ctr"/>
        <c:lblOffset val="100"/>
        <c:noMultiLvlLbl val="0"/>
      </c:catAx>
      <c:valAx>
        <c:axId val="-1378969872"/>
        <c:scaling>
          <c:orientation val="minMax"/>
        </c:scaling>
        <c:delete val="1"/>
        <c:axPos val="l"/>
        <c:majorGridlines>
          <c:spPr>
            <a:ln w="9525" cap="flat" cmpd="sng" algn="ctr">
              <a:gradFill>
                <a:gsLst>
                  <a:gs pos="100000">
                    <a:schemeClr val="dk1">
                      <a:lumMod val="95000"/>
                      <a:lumOff val="5000"/>
                      <a:alpha val="42000"/>
                    </a:schemeClr>
                  </a:gs>
                  <a:gs pos="0">
                    <a:schemeClr val="lt1">
                      <a:lumMod val="75000"/>
                      <a:alpha val="36000"/>
                    </a:schemeClr>
                  </a:gs>
                </a:gsLst>
                <a:lin ang="5400000" scaled="0"/>
              </a:gradFill>
              <a:round/>
            </a:ln>
            <a:effectLst/>
          </c:spPr>
        </c:majorGridlines>
        <c:numFmt formatCode="0.0%" sourceLinked="1"/>
        <c:majorTickMark val="none"/>
        <c:minorTickMark val="none"/>
        <c:tickLblPos val="nextTo"/>
        <c:crossAx val="-1378976400"/>
        <c:crosses val="autoZero"/>
        <c:crossBetween val="between"/>
      </c:valAx>
      <c:spPr>
        <a:noFill/>
        <a:ln>
          <a:noFill/>
        </a:ln>
        <a:effectLst/>
      </c:spPr>
    </c:plotArea>
    <c:plotVisOnly val="1"/>
    <c:dispBlanksAs val="gap"/>
    <c:showDLblsOverMax val="0"/>
  </c:chart>
  <c: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a:effectLst/>
  </c:spPr>
  <c:txPr>
    <a:bodyPr/>
    <a:lstStyle/>
    <a:p>
      <a:pPr>
        <a:defRPr/>
      </a:pPr>
      <a:endParaRPr lang="es-MX"/>
    </a:p>
  </c:txPr>
  <c:externalData r:id="rId4">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5">
  <cs:axisTitle>
    <cs:lnRef idx="0"/>
    <cs:fillRef idx="0"/>
    <cs:effectRef idx="0"/>
    <cs:fontRef idx="minor">
      <a:schemeClr val="dk1">
        <a:lumMod val="75000"/>
        <a:lumOff val="25000"/>
      </a:schemeClr>
    </cs:fontRef>
    <cs:defRPr sz="1197"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1197"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1197" kern="1200"/>
  </cs:chartArea>
  <cs:dataLabel>
    <cs:lnRef idx="0"/>
    <cs:fillRef idx="0"/>
    <cs:effectRef idx="0"/>
    <cs:fontRef idx="minor">
      <a:schemeClr val="lt1"/>
    </cs:fontRef>
    <cs:defRPr sz="1197" b="1" i="0" u="none" strike="noStrike" kern="1200" baseline="0"/>
  </cs:dataLabel>
  <cs:dataLabelCallout>
    <cs:lnRef idx="0"/>
    <cs:fillRef idx="0"/>
    <cs:effectRef idx="0"/>
    <cs:fontRef idx="minor">
      <a:schemeClr val="lt1"/>
    </cs:fontRef>
    <cs:spPr>
      <a:solidFill>
        <a:schemeClr val="dk1">
          <a:lumMod val="65000"/>
          <a:lumOff val="35000"/>
          <a:alpha val="75000"/>
        </a:schemeClr>
      </a:solidFill>
    </cs:spPr>
    <cs:defRPr sz="1197"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
  <cs:dataPoint3D>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1197"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1197"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1197"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22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1197"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1197" kern="1200"/>
  </cs:valueAxis>
  <cs:wall>
    <cs:lnRef idx="0"/>
    <cs:fillRef idx="0"/>
    <cs:effectRef idx="0"/>
    <cs:fontRef idx="minor">
      <a:schemeClr val="dk1"/>
    </cs:fontRef>
  </cs:wall>
</cs:chartStyle>
</file>

<file path=ppt/drawings/_rels/vmlDrawing1.vml.rels><?xml version="1.0" encoding="UTF-8" standalone="yes"?>
<Relationships xmlns="http://schemas.openxmlformats.org/package/2006/relationships"><Relationship Id="rId1" Type="http://schemas.openxmlformats.org/officeDocument/2006/relationships/image" Target="../media/image26.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6.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29.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29.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MX"/>
          </a:p>
        </p:txBody>
      </p:sp>
      <p:sp>
        <p:nvSpPr>
          <p:cNvPr id="3" name="Marcador de fech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AC5B818-C04C-4BB8-A9CB-FBB3120D60FE}" type="datetimeFigureOut">
              <a:rPr lang="es-MX" smtClean="0"/>
              <a:t>05/11/2018</a:t>
            </a:fld>
            <a:endParaRPr lang="es-MX"/>
          </a:p>
        </p:txBody>
      </p:sp>
      <p:sp>
        <p:nvSpPr>
          <p:cNvPr id="4" name="Marcador de imagen d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s-MX"/>
          </a:p>
        </p:txBody>
      </p:sp>
      <p:sp>
        <p:nvSpPr>
          <p:cNvPr id="5" name="Marcador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s-ES"/>
              <a:t>Editar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6" name="Marcador de pie de pá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s-MX"/>
          </a:p>
        </p:txBody>
      </p:sp>
      <p:sp>
        <p:nvSpPr>
          <p:cNvPr id="7" name="Marcador de número de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32180A8-60AE-4257-BD75-E45DC826AC75}" type="slidenum">
              <a:rPr lang="es-MX" smtClean="0"/>
              <a:t>‹Nº›</a:t>
            </a:fld>
            <a:endParaRPr lang="es-MX"/>
          </a:p>
        </p:txBody>
      </p:sp>
    </p:spTree>
    <p:extLst>
      <p:ext uri="{BB962C8B-B14F-4D97-AF65-F5344CB8AC3E}">
        <p14:creationId xmlns:p14="http://schemas.microsoft.com/office/powerpoint/2010/main" val="2998994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1 Marcador de imagen de diapositiva"/>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5843" name="2 Marcador de notas"/>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s-MX" altLang="es-MX" dirty="0"/>
              <a:t>Comentar que el responsable de pandemias es el tipo A , que B ha</a:t>
            </a:r>
            <a:r>
              <a:rPr lang="es-MX" altLang="es-MX" baseline="0" dirty="0"/>
              <a:t> estado </a:t>
            </a:r>
            <a:r>
              <a:rPr lang="es-MX" altLang="es-MX" baseline="0" dirty="0" err="1"/>
              <a:t>aumentanado</a:t>
            </a:r>
            <a:r>
              <a:rPr lang="es-MX" altLang="es-MX" baseline="0" dirty="0"/>
              <a:t> </a:t>
            </a:r>
            <a:r>
              <a:rPr lang="es-MX" altLang="es-MX" dirty="0"/>
              <a:t>y que el tipo C no tiene implicaciones epidemiológicas.</a:t>
            </a:r>
          </a:p>
        </p:txBody>
      </p:sp>
      <p:sp>
        <p:nvSpPr>
          <p:cNvPr id="35844" name="3 Marcador de número de diapositiva"/>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80259ACB-5563-4A85-908C-0BA121AFF70C}" type="slidenum">
              <a:rPr lang="es-MX" altLang="es-MX">
                <a:latin typeface="Calibri" panose="020F0502020204030204" pitchFamily="34" charset="0"/>
              </a:rPr>
              <a:pPr/>
              <a:t>4</a:t>
            </a:fld>
            <a:endParaRPr lang="es-MX" altLang="es-MX">
              <a:latin typeface="Calibri" panose="020F0502020204030204" pitchFamily="34" charset="0"/>
            </a:endParaRPr>
          </a:p>
        </p:txBody>
      </p:sp>
    </p:spTree>
    <p:extLst>
      <p:ext uri="{BB962C8B-B14F-4D97-AF65-F5344CB8AC3E}">
        <p14:creationId xmlns:p14="http://schemas.microsoft.com/office/powerpoint/2010/main" val="4573929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r>
              <a:rPr lang="es-PA" dirty="0"/>
              <a:t>Los trabajadores de la salud</a:t>
            </a:r>
            <a:r>
              <a:rPr lang="es-PA" baseline="0" dirty="0"/>
              <a:t> tienen recomendada la vacuna de influenza debido al alto riesgo de exposición, enfermedad en el personal y su impacto en tiempo de trabajo, capacidad de transmisión a personas de alto riesgo debido al contacto con pacientes</a:t>
            </a:r>
            <a:endParaRPr lang="es-PA" dirty="0"/>
          </a:p>
        </p:txBody>
      </p:sp>
      <p:sp>
        <p:nvSpPr>
          <p:cNvPr id="4" name="3 Marcador de número de diapositiva"/>
          <p:cNvSpPr>
            <a:spLocks noGrp="1"/>
          </p:cNvSpPr>
          <p:nvPr>
            <p:ph type="sldNum" sz="quarter" idx="10"/>
          </p:nvPr>
        </p:nvSpPr>
        <p:spPr/>
        <p:txBody>
          <a:bodyPr/>
          <a:lstStyle/>
          <a:p>
            <a:fld id="{0060449D-4F22-C747-825D-83CB872026A8}" type="slidenum">
              <a:rPr lang="en-US" smtClean="0"/>
              <a:t>37</a:t>
            </a:fld>
            <a:endParaRPr lang="en-US"/>
          </a:p>
        </p:txBody>
      </p:sp>
    </p:spTree>
    <p:extLst>
      <p:ext uri="{BB962C8B-B14F-4D97-AF65-F5344CB8AC3E}">
        <p14:creationId xmlns:p14="http://schemas.microsoft.com/office/powerpoint/2010/main" val="158662449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1 Marcador de imagen de diapositiva"/>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6867" name="2 Marcador de notas"/>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s-MX" altLang="es-MX" dirty="0"/>
              <a:t>El virus de la influenza es mantenido en la naturaleza por las aves. Algunos de los serotipos pueden adaptarse a otros hospederos por diferentes mecanismos, pero en general existe especificidad de especie, dada por la afinidad de las proteínas virales para receptores específicos de cada una de ellas.</a:t>
            </a:r>
          </a:p>
        </p:txBody>
      </p:sp>
      <p:sp>
        <p:nvSpPr>
          <p:cNvPr id="36868" name="3 Marcador de número de diapositiva"/>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4A7B853F-C40A-48CE-B565-EDE9233E32D1}" type="slidenum">
              <a:rPr lang="es-MX" altLang="es-MX">
                <a:latin typeface="Calibri" panose="020F0502020204030204" pitchFamily="34" charset="0"/>
              </a:rPr>
              <a:pPr/>
              <a:t>5</a:t>
            </a:fld>
            <a:endParaRPr lang="es-MX" altLang="es-MX">
              <a:latin typeface="Calibri" panose="020F0502020204030204" pitchFamily="34" charset="0"/>
            </a:endParaRPr>
          </a:p>
        </p:txBody>
      </p:sp>
    </p:spTree>
    <p:extLst>
      <p:ext uri="{BB962C8B-B14F-4D97-AF65-F5344CB8AC3E}">
        <p14:creationId xmlns:p14="http://schemas.microsoft.com/office/powerpoint/2010/main" val="18607767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1 Marcador de imagen de diapositiva"/>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2 Marcador de notas"/>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s-MX" altLang="es-MX" dirty="0"/>
              <a:t> valdría la pena considerar  Influenza A  2009 México  Pandémica como una connotación diferente</a:t>
            </a:r>
          </a:p>
        </p:txBody>
      </p:sp>
      <p:sp>
        <p:nvSpPr>
          <p:cNvPr id="37892" name="3 Marcador de número de diapositiva"/>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EB1BF895-1525-4FC0-BA90-F00C80833C3C}" type="slidenum">
              <a:rPr lang="es-MX" altLang="es-MX">
                <a:latin typeface="Calibri" panose="020F0502020204030204" pitchFamily="34" charset="0"/>
              </a:rPr>
              <a:pPr/>
              <a:t>6</a:t>
            </a:fld>
            <a:endParaRPr lang="es-MX" altLang="es-MX">
              <a:latin typeface="Calibri" panose="020F0502020204030204" pitchFamily="34" charset="0"/>
            </a:endParaRPr>
          </a:p>
        </p:txBody>
      </p:sp>
    </p:spTree>
    <p:extLst>
      <p:ext uri="{BB962C8B-B14F-4D97-AF65-F5344CB8AC3E}">
        <p14:creationId xmlns:p14="http://schemas.microsoft.com/office/powerpoint/2010/main" val="365712076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s-MX" dirty="0"/>
              <a:t>La</a:t>
            </a:r>
            <a:r>
              <a:rPr lang="es-MX" baseline="0" dirty="0"/>
              <a:t> teoría más aceptada actualmente, es que el origen de las epidemias invernales lo explica el </a:t>
            </a:r>
            <a:r>
              <a:rPr lang="es-MX" baseline="0" dirty="0" err="1"/>
              <a:t>drift</a:t>
            </a:r>
            <a:r>
              <a:rPr lang="es-MX" baseline="0" dirty="0"/>
              <a:t>, y el origen de las cepas pandémicas el </a:t>
            </a:r>
            <a:r>
              <a:rPr lang="es-MX" baseline="0" dirty="0" err="1"/>
              <a:t>shift</a:t>
            </a:r>
            <a:r>
              <a:rPr lang="es-MX" baseline="0" dirty="0"/>
              <a:t>.</a:t>
            </a:r>
            <a:endParaRPr lang="es-MX" dirty="0"/>
          </a:p>
          <a:p>
            <a:endParaRPr lang="es-MX" dirty="0"/>
          </a:p>
        </p:txBody>
      </p:sp>
      <p:sp>
        <p:nvSpPr>
          <p:cNvPr id="4" name="Marcador de número de diapositiva 3"/>
          <p:cNvSpPr>
            <a:spLocks noGrp="1"/>
          </p:cNvSpPr>
          <p:nvPr>
            <p:ph type="sldNum" sz="quarter" idx="10"/>
          </p:nvPr>
        </p:nvSpPr>
        <p:spPr/>
        <p:txBody>
          <a:bodyPr/>
          <a:lstStyle/>
          <a:p>
            <a:fld id="{29C1EC75-6B07-417E-8A87-0A80F3CE3625}" type="slidenum">
              <a:rPr lang="es-MX" altLang="es-MX" smtClean="0"/>
              <a:pPr/>
              <a:t>7</a:t>
            </a:fld>
            <a:endParaRPr lang="es-MX" altLang="es-MX"/>
          </a:p>
        </p:txBody>
      </p:sp>
    </p:spTree>
    <p:extLst>
      <p:ext uri="{BB962C8B-B14F-4D97-AF65-F5344CB8AC3E}">
        <p14:creationId xmlns:p14="http://schemas.microsoft.com/office/powerpoint/2010/main" val="20295876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s-MX" dirty="0"/>
              <a:t>La</a:t>
            </a:r>
            <a:r>
              <a:rPr lang="es-MX" baseline="0" dirty="0"/>
              <a:t> teoría más aceptada actualmente, es que el origen de las epidemias invernales lo explica el </a:t>
            </a:r>
            <a:r>
              <a:rPr lang="es-MX" baseline="0" dirty="0" err="1"/>
              <a:t>drift</a:t>
            </a:r>
            <a:r>
              <a:rPr lang="es-MX" baseline="0" dirty="0"/>
              <a:t>, y el origen de las cepas pandémicas el </a:t>
            </a:r>
            <a:r>
              <a:rPr lang="es-MX" baseline="0" dirty="0" err="1"/>
              <a:t>shift</a:t>
            </a:r>
            <a:r>
              <a:rPr lang="es-MX" baseline="0" dirty="0"/>
              <a:t>.</a:t>
            </a:r>
            <a:endParaRPr lang="es-MX" dirty="0"/>
          </a:p>
          <a:p>
            <a:endParaRPr lang="es-MX" dirty="0"/>
          </a:p>
        </p:txBody>
      </p:sp>
      <p:sp>
        <p:nvSpPr>
          <p:cNvPr id="4" name="Marcador de número de diapositiva 3"/>
          <p:cNvSpPr>
            <a:spLocks noGrp="1"/>
          </p:cNvSpPr>
          <p:nvPr>
            <p:ph type="sldNum" sz="quarter" idx="10"/>
          </p:nvPr>
        </p:nvSpPr>
        <p:spPr/>
        <p:txBody>
          <a:bodyPr/>
          <a:lstStyle/>
          <a:p>
            <a:fld id="{29C1EC75-6B07-417E-8A87-0A80F3CE3625}" type="slidenum">
              <a:rPr lang="es-MX" altLang="es-MX" smtClean="0"/>
              <a:pPr/>
              <a:t>8</a:t>
            </a:fld>
            <a:endParaRPr lang="es-MX" altLang="es-MX"/>
          </a:p>
        </p:txBody>
      </p:sp>
    </p:spTree>
    <p:extLst>
      <p:ext uri="{BB962C8B-B14F-4D97-AF65-F5344CB8AC3E}">
        <p14:creationId xmlns:p14="http://schemas.microsoft.com/office/powerpoint/2010/main" val="115456379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s-MX" dirty="0"/>
              <a:t>La</a:t>
            </a:r>
            <a:r>
              <a:rPr lang="es-MX" baseline="0" dirty="0"/>
              <a:t> teoría más aceptada actualmente, es que el origen de las epidemias invernales lo explica el </a:t>
            </a:r>
            <a:r>
              <a:rPr lang="es-MX" baseline="0" dirty="0" err="1"/>
              <a:t>drift</a:t>
            </a:r>
            <a:r>
              <a:rPr lang="es-MX" baseline="0" dirty="0"/>
              <a:t>, y el origen de las cepas pandémicas el </a:t>
            </a:r>
            <a:r>
              <a:rPr lang="es-MX" baseline="0" dirty="0" err="1"/>
              <a:t>shift</a:t>
            </a:r>
            <a:r>
              <a:rPr lang="es-MX" baseline="0" dirty="0"/>
              <a:t>.</a:t>
            </a:r>
            <a:endParaRPr lang="es-MX" dirty="0"/>
          </a:p>
          <a:p>
            <a:endParaRPr lang="es-MX" dirty="0"/>
          </a:p>
        </p:txBody>
      </p:sp>
      <p:sp>
        <p:nvSpPr>
          <p:cNvPr id="4" name="Marcador de número de diapositiva 3"/>
          <p:cNvSpPr>
            <a:spLocks noGrp="1"/>
          </p:cNvSpPr>
          <p:nvPr>
            <p:ph type="sldNum" sz="quarter" idx="10"/>
          </p:nvPr>
        </p:nvSpPr>
        <p:spPr/>
        <p:txBody>
          <a:bodyPr/>
          <a:lstStyle/>
          <a:p>
            <a:fld id="{29C1EC75-6B07-417E-8A87-0A80F3CE3625}" type="slidenum">
              <a:rPr lang="es-MX" altLang="es-MX" smtClean="0"/>
              <a:pPr/>
              <a:t>9</a:t>
            </a:fld>
            <a:endParaRPr lang="es-MX" altLang="es-MX"/>
          </a:p>
        </p:txBody>
      </p:sp>
    </p:spTree>
    <p:extLst>
      <p:ext uri="{BB962C8B-B14F-4D97-AF65-F5344CB8AC3E}">
        <p14:creationId xmlns:p14="http://schemas.microsoft.com/office/powerpoint/2010/main" val="115463470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MX" dirty="0"/>
              <a:t>Muchas veces las cepas pandémicas se convierten en cepas estacionales,</a:t>
            </a:r>
            <a:r>
              <a:rPr lang="es-MX" baseline="0" dirty="0"/>
              <a:t> como sucedió con la influenza H1N1 pandémica 2009, que ahora es una cepa estacional.  Ejemplos de influenza variante o </a:t>
            </a:r>
            <a:r>
              <a:rPr lang="es-MX" baseline="0" dirty="0" err="1"/>
              <a:t>zoonótica</a:t>
            </a:r>
            <a:r>
              <a:rPr lang="es-MX" baseline="0" dirty="0"/>
              <a:t> son actualmente la influenza H7N9 que afectó la parte de la costa de China hace algunos años, la H3N2v en puercos en Estados Unidos, y la H3N2 canina y H3N8 canina, también en Estados Unidos.</a:t>
            </a:r>
            <a:endParaRPr lang="es-MX" dirty="0"/>
          </a:p>
        </p:txBody>
      </p:sp>
      <p:sp>
        <p:nvSpPr>
          <p:cNvPr id="4" name="Marcador de número de diapositiva 3"/>
          <p:cNvSpPr>
            <a:spLocks noGrp="1"/>
          </p:cNvSpPr>
          <p:nvPr>
            <p:ph type="sldNum" sz="quarter" idx="10"/>
          </p:nvPr>
        </p:nvSpPr>
        <p:spPr/>
        <p:txBody>
          <a:bodyPr/>
          <a:lstStyle/>
          <a:p>
            <a:fld id="{29C1EC75-6B07-417E-8A87-0A80F3CE3625}" type="slidenum">
              <a:rPr lang="es-MX" altLang="es-MX" smtClean="0"/>
              <a:pPr/>
              <a:t>10</a:t>
            </a:fld>
            <a:endParaRPr lang="es-MX" altLang="es-MX"/>
          </a:p>
        </p:txBody>
      </p:sp>
    </p:spTree>
    <p:extLst>
      <p:ext uri="{BB962C8B-B14F-4D97-AF65-F5344CB8AC3E}">
        <p14:creationId xmlns:p14="http://schemas.microsoft.com/office/powerpoint/2010/main" val="256337080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GB" i="1" dirty="0"/>
              <a:t>El </a:t>
            </a:r>
            <a:r>
              <a:rPr lang="en-GB" i="1" dirty="0" err="1"/>
              <a:t>pocisionamiento</a:t>
            </a:r>
            <a:r>
              <a:rPr lang="en-GB" i="1" dirty="0"/>
              <a:t> de la oms </a:t>
            </a:r>
            <a:r>
              <a:rPr lang="en-GB" i="1" dirty="0" err="1"/>
              <a:t>indica</a:t>
            </a:r>
            <a:r>
              <a:rPr lang="en-GB" i="1" dirty="0"/>
              <a:t> que la </a:t>
            </a:r>
            <a:r>
              <a:rPr lang="en-GB" i="1" dirty="0" err="1"/>
              <a:t>vacunación</a:t>
            </a:r>
            <a:r>
              <a:rPr lang="en-GB" i="1" dirty="0"/>
              <a:t> </a:t>
            </a:r>
            <a:r>
              <a:rPr lang="en-GB" i="1" dirty="0" err="1"/>
              <a:t>es</a:t>
            </a:r>
            <a:r>
              <a:rPr lang="en-GB" i="1" dirty="0"/>
              <a:t> la forma </a:t>
            </a:r>
            <a:r>
              <a:rPr lang="en-GB" i="1" dirty="0" err="1"/>
              <a:t>más</a:t>
            </a:r>
            <a:r>
              <a:rPr lang="en-GB" i="1" dirty="0"/>
              <a:t> </a:t>
            </a:r>
            <a:r>
              <a:rPr lang="en-GB" i="1" dirty="0" err="1"/>
              <a:t>efectiva</a:t>
            </a:r>
            <a:r>
              <a:rPr lang="en-GB" i="1" dirty="0"/>
              <a:t> de </a:t>
            </a:r>
            <a:r>
              <a:rPr lang="en-GB" i="1" dirty="0" err="1"/>
              <a:t>prevenir</a:t>
            </a:r>
            <a:r>
              <a:rPr lang="en-GB" i="1" dirty="0"/>
              <a:t> la </a:t>
            </a:r>
            <a:r>
              <a:rPr lang="en-GB" i="1" dirty="0" err="1"/>
              <a:t>enfermedad</a:t>
            </a:r>
            <a:r>
              <a:rPr lang="en-GB" i="1" dirty="0"/>
              <a:t>.</a:t>
            </a:r>
          </a:p>
          <a:p>
            <a:pPr eaLnBrk="1" hangingPunct="1"/>
            <a:r>
              <a:rPr lang="en-GB" i="1" dirty="0"/>
              <a:t>Las </a:t>
            </a:r>
            <a:r>
              <a:rPr lang="en-GB" i="1" dirty="0" err="1"/>
              <a:t>vacunas</a:t>
            </a:r>
            <a:r>
              <a:rPr lang="en-GB" i="1" dirty="0"/>
              <a:t> </a:t>
            </a:r>
            <a:r>
              <a:rPr lang="en-GB" i="1" dirty="0" err="1"/>
              <a:t>disponibles</a:t>
            </a:r>
            <a:r>
              <a:rPr lang="en-GB" i="1" dirty="0"/>
              <a:t> son </a:t>
            </a:r>
            <a:r>
              <a:rPr lang="en-GB" i="1" dirty="0" err="1"/>
              <a:t>seguras</a:t>
            </a:r>
            <a:r>
              <a:rPr lang="en-GB" i="1" dirty="0"/>
              <a:t> y </a:t>
            </a:r>
            <a:r>
              <a:rPr lang="en-GB" i="1" dirty="0" err="1"/>
              <a:t>eficaces</a:t>
            </a:r>
            <a:r>
              <a:rPr lang="en-GB" i="1" baseline="0" dirty="0"/>
              <a:t> y </a:t>
            </a:r>
            <a:r>
              <a:rPr lang="en-GB" i="1" baseline="0" dirty="0" err="1"/>
              <a:t>han</a:t>
            </a:r>
            <a:r>
              <a:rPr lang="en-GB" i="1" baseline="0" dirty="0"/>
              <a:t> </a:t>
            </a:r>
            <a:r>
              <a:rPr lang="en-GB" i="1" baseline="0" dirty="0" err="1"/>
              <a:t>sido</a:t>
            </a:r>
            <a:r>
              <a:rPr lang="en-GB" i="1" baseline="0" dirty="0"/>
              <a:t> </a:t>
            </a:r>
            <a:r>
              <a:rPr lang="en-GB" i="1" baseline="0" dirty="0" err="1"/>
              <a:t>usadas</a:t>
            </a:r>
            <a:r>
              <a:rPr lang="en-GB" i="1" baseline="0" dirty="0"/>
              <a:t> </a:t>
            </a:r>
            <a:r>
              <a:rPr lang="en-GB" i="1" baseline="0" dirty="0" err="1"/>
              <a:t>por</a:t>
            </a:r>
            <a:r>
              <a:rPr lang="en-GB" i="1" baseline="0" dirty="0"/>
              <a:t> </a:t>
            </a:r>
            <a:r>
              <a:rPr lang="en-GB" i="1" baseline="0" dirty="0" err="1"/>
              <a:t>más</a:t>
            </a:r>
            <a:r>
              <a:rPr lang="en-GB" i="1" baseline="0" dirty="0"/>
              <a:t> de 60 </a:t>
            </a:r>
            <a:r>
              <a:rPr lang="en-GB" i="1" baseline="0" dirty="0" err="1"/>
              <a:t>años</a:t>
            </a:r>
            <a:r>
              <a:rPr lang="en-GB" i="1" baseline="0" dirty="0"/>
              <a:t>.</a:t>
            </a:r>
          </a:p>
          <a:p>
            <a:pPr eaLnBrk="1" hangingPunct="1"/>
            <a:r>
              <a:rPr lang="en-GB" i="1" baseline="0" dirty="0" err="1"/>
              <a:t>En</a:t>
            </a:r>
            <a:r>
              <a:rPr lang="en-GB" i="1" baseline="0" dirty="0"/>
              <a:t> </a:t>
            </a:r>
            <a:r>
              <a:rPr lang="en-GB" i="1" baseline="0" dirty="0" err="1"/>
              <a:t>adultos</a:t>
            </a:r>
            <a:r>
              <a:rPr lang="en-GB" i="1" baseline="0" dirty="0"/>
              <a:t> </a:t>
            </a:r>
            <a:r>
              <a:rPr lang="en-GB" i="1" baseline="0" dirty="0" err="1"/>
              <a:t>saludables</a:t>
            </a:r>
            <a:r>
              <a:rPr lang="en-GB" i="1" baseline="0" dirty="0"/>
              <a:t>, la </a:t>
            </a:r>
            <a:r>
              <a:rPr lang="en-GB" i="1" baseline="0" dirty="0" err="1"/>
              <a:t>vacuna</a:t>
            </a:r>
            <a:r>
              <a:rPr lang="en-GB" i="1" baseline="0" dirty="0"/>
              <a:t> contra influenza </a:t>
            </a:r>
            <a:r>
              <a:rPr lang="en-GB" i="1" baseline="0" dirty="0" err="1"/>
              <a:t>provee</a:t>
            </a:r>
            <a:r>
              <a:rPr lang="en-GB" i="1" baseline="0" dirty="0"/>
              <a:t> </a:t>
            </a:r>
            <a:r>
              <a:rPr lang="en-GB" i="1" baseline="0" dirty="0" err="1"/>
              <a:t>rotección</a:t>
            </a:r>
            <a:r>
              <a:rPr lang="en-GB" i="1" baseline="0" dirty="0"/>
              <a:t>, </a:t>
            </a:r>
            <a:r>
              <a:rPr lang="en-GB" i="1" baseline="0" dirty="0" err="1"/>
              <a:t>aún</a:t>
            </a:r>
            <a:r>
              <a:rPr lang="en-GB" i="1" baseline="0" dirty="0"/>
              <a:t> </a:t>
            </a:r>
            <a:r>
              <a:rPr lang="en-GB" i="1" baseline="0" dirty="0" err="1"/>
              <a:t>cuando</a:t>
            </a:r>
            <a:r>
              <a:rPr lang="en-GB" i="1" baseline="0" dirty="0"/>
              <a:t> </a:t>
            </a:r>
            <a:r>
              <a:rPr lang="en-GB" i="1" baseline="0" dirty="0" err="1"/>
              <a:t>los</a:t>
            </a:r>
            <a:r>
              <a:rPr lang="en-GB" i="1" baseline="0" dirty="0"/>
              <a:t> virus </a:t>
            </a:r>
            <a:r>
              <a:rPr lang="en-GB" i="1" baseline="0" dirty="0" err="1"/>
              <a:t>circulantes</a:t>
            </a:r>
            <a:r>
              <a:rPr lang="en-GB" i="1" baseline="0" dirty="0"/>
              <a:t> </a:t>
            </a:r>
            <a:r>
              <a:rPr lang="en-GB" i="1" baseline="0" dirty="0" err="1"/>
              <a:t>pueden</a:t>
            </a:r>
            <a:r>
              <a:rPr lang="en-GB" i="1" baseline="0" dirty="0"/>
              <a:t> no </a:t>
            </a:r>
            <a:r>
              <a:rPr lang="en-GB" i="1" baseline="0" dirty="0" err="1"/>
              <a:t>ser</a:t>
            </a:r>
            <a:r>
              <a:rPr lang="en-GB" i="1" baseline="0" dirty="0"/>
              <a:t> </a:t>
            </a:r>
            <a:r>
              <a:rPr lang="en-GB" i="1" baseline="0" dirty="0" err="1"/>
              <a:t>exactos</a:t>
            </a:r>
            <a:r>
              <a:rPr lang="en-GB" i="1" baseline="0" dirty="0"/>
              <a:t> a </a:t>
            </a:r>
            <a:r>
              <a:rPr lang="en-GB" i="1" baseline="0" dirty="0" err="1"/>
              <a:t>los</a:t>
            </a:r>
            <a:r>
              <a:rPr lang="en-GB" i="1" baseline="0" dirty="0"/>
              <a:t> d </a:t>
            </a:r>
            <a:r>
              <a:rPr lang="en-GB" i="1" baseline="0" dirty="0" err="1"/>
              <a:t>ela</a:t>
            </a:r>
            <a:r>
              <a:rPr lang="en-GB" i="1" baseline="0" dirty="0"/>
              <a:t> </a:t>
            </a:r>
            <a:r>
              <a:rPr lang="en-GB" i="1" baseline="0" dirty="0" err="1"/>
              <a:t>vcauna</a:t>
            </a:r>
            <a:r>
              <a:rPr lang="en-GB" i="1" baseline="0" dirty="0"/>
              <a:t>.</a:t>
            </a:r>
          </a:p>
          <a:p>
            <a:pPr eaLnBrk="1" hangingPunct="1"/>
            <a:r>
              <a:rPr lang="en-GB" i="1" dirty="0"/>
              <a:t>Accumulated evidence of disease burden, vaccine performance and new vaccine developments highlighted the need for updated global prioritization</a:t>
            </a:r>
          </a:p>
          <a:p>
            <a:pPr eaLnBrk="1" hangingPunct="1"/>
            <a:r>
              <a:rPr lang="en-US" dirty="0"/>
              <a:t>WHO/Europe recommendations on influenza vaccination during the 2012/2013 winter season. </a:t>
            </a:r>
            <a:r>
              <a:rPr lang="fr-FR" dirty="0"/>
              <a:t>Sept.2012 http://</a:t>
            </a:r>
            <a:r>
              <a:rPr lang="fr-FR" dirty="0" err="1"/>
              <a:t>www.euro.who.int</a:t>
            </a:r>
            <a:r>
              <a:rPr lang="fr-FR" dirty="0"/>
              <a:t>/__data/</a:t>
            </a:r>
            <a:r>
              <a:rPr lang="fr-FR" dirty="0" err="1"/>
              <a:t>assets</a:t>
            </a:r>
            <a:r>
              <a:rPr lang="fr-FR" dirty="0"/>
              <a:t>/</a:t>
            </a:r>
            <a:r>
              <a:rPr lang="fr-FR" dirty="0" err="1"/>
              <a:t>pdf_file</a:t>
            </a:r>
            <a:r>
              <a:rPr lang="fr-FR" dirty="0"/>
              <a:t>/0006/175254/WHO-Europe-recommendations-on-influenza-vaccination-during-the-2012-2013-winter-season.pdf</a:t>
            </a:r>
            <a:endParaRPr lang="en-GB" dirty="0"/>
          </a:p>
          <a:p>
            <a:endParaRPr lang="en-US" dirty="0"/>
          </a:p>
        </p:txBody>
      </p:sp>
      <p:sp>
        <p:nvSpPr>
          <p:cNvPr id="4" name="Slide Number Placeholder 3"/>
          <p:cNvSpPr>
            <a:spLocks noGrp="1"/>
          </p:cNvSpPr>
          <p:nvPr>
            <p:ph type="sldNum" sz="quarter" idx="10"/>
          </p:nvPr>
        </p:nvSpPr>
        <p:spPr/>
        <p:txBody>
          <a:bodyPr/>
          <a:lstStyle/>
          <a:p>
            <a:fld id="{0060449D-4F22-C747-825D-83CB872026A8}" type="slidenum">
              <a:rPr lang="en-US" smtClean="0"/>
              <a:t>34</a:t>
            </a:fld>
            <a:endParaRPr lang="en-US"/>
          </a:p>
        </p:txBody>
      </p:sp>
    </p:spTree>
    <p:extLst>
      <p:ext uri="{BB962C8B-B14F-4D97-AF65-F5344CB8AC3E}">
        <p14:creationId xmlns:p14="http://schemas.microsoft.com/office/powerpoint/2010/main" val="135915434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r>
              <a:rPr lang="es-PA" dirty="0"/>
              <a:t>La vacuna contra influenza ha demostrado</a:t>
            </a:r>
            <a:r>
              <a:rPr lang="es-PA" baseline="0" dirty="0"/>
              <a:t> ser costo efectiva, especialmente en mayores de 65 años y en personas con condiciones médicas subyacentes, como diabetes, enfermedad coronaria, hemodiálisis, enfermedad pulmonar, cáncer y virus de inmunodeficiencia humana.</a:t>
            </a:r>
          </a:p>
          <a:p>
            <a:endParaRPr lang="es-PA" dirty="0"/>
          </a:p>
        </p:txBody>
      </p:sp>
      <p:sp>
        <p:nvSpPr>
          <p:cNvPr id="4" name="3 Marcador de número de diapositiva"/>
          <p:cNvSpPr>
            <a:spLocks noGrp="1"/>
          </p:cNvSpPr>
          <p:nvPr>
            <p:ph type="sldNum" sz="quarter" idx="10"/>
          </p:nvPr>
        </p:nvSpPr>
        <p:spPr/>
        <p:txBody>
          <a:bodyPr/>
          <a:lstStyle/>
          <a:p>
            <a:fld id="{0060449D-4F22-C747-825D-83CB872026A8}" type="slidenum">
              <a:rPr lang="en-US" smtClean="0"/>
              <a:t>36</a:t>
            </a:fld>
            <a:endParaRPr lang="en-US"/>
          </a:p>
        </p:txBody>
      </p:sp>
    </p:spTree>
    <p:extLst>
      <p:ext uri="{BB962C8B-B14F-4D97-AF65-F5344CB8AC3E}">
        <p14:creationId xmlns:p14="http://schemas.microsoft.com/office/powerpoint/2010/main" val="136493782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xmlns="" id="{A08A029A-C21F-4DDD-B448-966F9CAB74FB}"/>
              </a:ext>
            </a:extLst>
          </p:cNvPr>
          <p:cNvSpPr>
            <a:spLocks noGrp="1"/>
          </p:cNvSpPr>
          <p:nvPr>
            <p:ph type="ctrTitle"/>
          </p:nvPr>
        </p:nvSpPr>
        <p:spPr>
          <a:xfrm>
            <a:off x="1524000" y="1122363"/>
            <a:ext cx="9144000" cy="2387600"/>
          </a:xfrm>
        </p:spPr>
        <p:txBody>
          <a:bodyPr anchor="b"/>
          <a:lstStyle>
            <a:lvl1pPr algn="ctr">
              <a:defRPr sz="6000"/>
            </a:lvl1pPr>
          </a:lstStyle>
          <a:p>
            <a:r>
              <a:rPr lang="es-ES"/>
              <a:t>Haga clic para modificar el estilo de título del patrón</a:t>
            </a:r>
            <a:endParaRPr lang="es-MX"/>
          </a:p>
        </p:txBody>
      </p:sp>
      <p:sp>
        <p:nvSpPr>
          <p:cNvPr id="3" name="Subtítulo 2">
            <a:extLst>
              <a:ext uri="{FF2B5EF4-FFF2-40B4-BE49-F238E27FC236}">
                <a16:creationId xmlns:a16="http://schemas.microsoft.com/office/drawing/2014/main" xmlns="" id="{645D39F3-4BAE-4F35-901E-1E7B11601DA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endParaRPr lang="es-MX"/>
          </a:p>
        </p:txBody>
      </p:sp>
      <p:sp>
        <p:nvSpPr>
          <p:cNvPr id="4" name="Marcador de fecha 3">
            <a:extLst>
              <a:ext uri="{FF2B5EF4-FFF2-40B4-BE49-F238E27FC236}">
                <a16:creationId xmlns:a16="http://schemas.microsoft.com/office/drawing/2014/main" xmlns="" id="{1986A8A5-778F-4136-872A-7ADEC66AEFA7}"/>
              </a:ext>
            </a:extLst>
          </p:cNvPr>
          <p:cNvSpPr>
            <a:spLocks noGrp="1"/>
          </p:cNvSpPr>
          <p:nvPr>
            <p:ph type="dt" sz="half" idx="10"/>
          </p:nvPr>
        </p:nvSpPr>
        <p:spPr/>
        <p:txBody>
          <a:bodyPr/>
          <a:lstStyle/>
          <a:p>
            <a:fld id="{63478A94-DC2E-474E-93F5-FD1566C52660}" type="datetimeFigureOut">
              <a:rPr lang="es-MX" smtClean="0"/>
              <a:t>05/11/2018</a:t>
            </a:fld>
            <a:endParaRPr lang="es-MX"/>
          </a:p>
        </p:txBody>
      </p:sp>
      <p:sp>
        <p:nvSpPr>
          <p:cNvPr id="5" name="Marcador de pie de página 4">
            <a:extLst>
              <a:ext uri="{FF2B5EF4-FFF2-40B4-BE49-F238E27FC236}">
                <a16:creationId xmlns:a16="http://schemas.microsoft.com/office/drawing/2014/main" xmlns="" id="{02912E37-4902-4107-886B-7902A3B08A5B}"/>
              </a:ext>
            </a:extLst>
          </p:cNvPr>
          <p:cNvSpPr>
            <a:spLocks noGrp="1"/>
          </p:cNvSpPr>
          <p:nvPr>
            <p:ph type="ftr" sz="quarter" idx="11"/>
          </p:nvPr>
        </p:nvSpPr>
        <p:spPr/>
        <p:txBody>
          <a:bodyPr/>
          <a:lstStyle/>
          <a:p>
            <a:endParaRPr lang="es-MX"/>
          </a:p>
        </p:txBody>
      </p:sp>
      <p:sp>
        <p:nvSpPr>
          <p:cNvPr id="6" name="Marcador de número de diapositiva 5">
            <a:extLst>
              <a:ext uri="{FF2B5EF4-FFF2-40B4-BE49-F238E27FC236}">
                <a16:creationId xmlns:a16="http://schemas.microsoft.com/office/drawing/2014/main" xmlns="" id="{AFC02D9B-A821-477C-8F1B-8FB0F4D64001}"/>
              </a:ext>
            </a:extLst>
          </p:cNvPr>
          <p:cNvSpPr>
            <a:spLocks noGrp="1"/>
          </p:cNvSpPr>
          <p:nvPr>
            <p:ph type="sldNum" sz="quarter" idx="12"/>
          </p:nvPr>
        </p:nvSpPr>
        <p:spPr/>
        <p:txBody>
          <a:bodyPr/>
          <a:lstStyle/>
          <a:p>
            <a:fld id="{C7B75284-8EC0-4BD6-8DDF-E9712AE7FEC1}" type="slidenum">
              <a:rPr lang="es-MX" smtClean="0"/>
              <a:t>‹Nº›</a:t>
            </a:fld>
            <a:endParaRPr lang="es-MX"/>
          </a:p>
        </p:txBody>
      </p:sp>
    </p:spTree>
    <p:extLst>
      <p:ext uri="{BB962C8B-B14F-4D97-AF65-F5344CB8AC3E}">
        <p14:creationId xmlns:p14="http://schemas.microsoft.com/office/powerpoint/2010/main" val="138343355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xmlns="" id="{2F119F4D-2143-4A43-B885-AF16F3060FCC}"/>
              </a:ext>
            </a:extLst>
          </p:cNvPr>
          <p:cNvSpPr>
            <a:spLocks noGrp="1"/>
          </p:cNvSpPr>
          <p:nvPr>
            <p:ph type="title"/>
          </p:nvPr>
        </p:nvSpPr>
        <p:spPr/>
        <p:txBody>
          <a:bodyPr/>
          <a:lstStyle/>
          <a:p>
            <a:r>
              <a:rPr lang="es-ES"/>
              <a:t>Haga clic para modificar el estilo de título del patrón</a:t>
            </a:r>
            <a:endParaRPr lang="es-MX"/>
          </a:p>
        </p:txBody>
      </p:sp>
      <p:sp>
        <p:nvSpPr>
          <p:cNvPr id="3" name="Marcador de texto vertical 2">
            <a:extLst>
              <a:ext uri="{FF2B5EF4-FFF2-40B4-BE49-F238E27FC236}">
                <a16:creationId xmlns:a16="http://schemas.microsoft.com/office/drawing/2014/main" xmlns="" id="{A553BAE3-BFB6-498F-872D-F9E30520DDC2}"/>
              </a:ext>
            </a:extLst>
          </p:cNvPr>
          <p:cNvSpPr>
            <a:spLocks noGrp="1"/>
          </p:cNvSpPr>
          <p:nvPr>
            <p:ph type="body" orient="vert" idx="1"/>
          </p:nvPr>
        </p:nvSpPr>
        <p:spPr/>
        <p:txBody>
          <a:bodyPr vert="eaVert"/>
          <a:lstStyle/>
          <a:p>
            <a:pPr lvl="0"/>
            <a:r>
              <a:rPr lang="es-ES"/>
              <a:t>Editar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fecha 3">
            <a:extLst>
              <a:ext uri="{FF2B5EF4-FFF2-40B4-BE49-F238E27FC236}">
                <a16:creationId xmlns:a16="http://schemas.microsoft.com/office/drawing/2014/main" xmlns="" id="{0D894542-E778-44E0-98A4-01D4363B17A1}"/>
              </a:ext>
            </a:extLst>
          </p:cNvPr>
          <p:cNvSpPr>
            <a:spLocks noGrp="1"/>
          </p:cNvSpPr>
          <p:nvPr>
            <p:ph type="dt" sz="half" idx="10"/>
          </p:nvPr>
        </p:nvSpPr>
        <p:spPr/>
        <p:txBody>
          <a:bodyPr/>
          <a:lstStyle/>
          <a:p>
            <a:fld id="{63478A94-DC2E-474E-93F5-FD1566C52660}" type="datetimeFigureOut">
              <a:rPr lang="es-MX" smtClean="0"/>
              <a:t>05/11/2018</a:t>
            </a:fld>
            <a:endParaRPr lang="es-MX"/>
          </a:p>
        </p:txBody>
      </p:sp>
      <p:sp>
        <p:nvSpPr>
          <p:cNvPr id="5" name="Marcador de pie de página 4">
            <a:extLst>
              <a:ext uri="{FF2B5EF4-FFF2-40B4-BE49-F238E27FC236}">
                <a16:creationId xmlns:a16="http://schemas.microsoft.com/office/drawing/2014/main" xmlns="" id="{34C3D63F-58D9-4D29-81B4-8188140C2625}"/>
              </a:ext>
            </a:extLst>
          </p:cNvPr>
          <p:cNvSpPr>
            <a:spLocks noGrp="1"/>
          </p:cNvSpPr>
          <p:nvPr>
            <p:ph type="ftr" sz="quarter" idx="11"/>
          </p:nvPr>
        </p:nvSpPr>
        <p:spPr/>
        <p:txBody>
          <a:bodyPr/>
          <a:lstStyle/>
          <a:p>
            <a:endParaRPr lang="es-MX"/>
          </a:p>
        </p:txBody>
      </p:sp>
      <p:sp>
        <p:nvSpPr>
          <p:cNvPr id="6" name="Marcador de número de diapositiva 5">
            <a:extLst>
              <a:ext uri="{FF2B5EF4-FFF2-40B4-BE49-F238E27FC236}">
                <a16:creationId xmlns:a16="http://schemas.microsoft.com/office/drawing/2014/main" xmlns="" id="{96F52F9A-0D46-47CA-91A5-1D932CAD13C2}"/>
              </a:ext>
            </a:extLst>
          </p:cNvPr>
          <p:cNvSpPr>
            <a:spLocks noGrp="1"/>
          </p:cNvSpPr>
          <p:nvPr>
            <p:ph type="sldNum" sz="quarter" idx="12"/>
          </p:nvPr>
        </p:nvSpPr>
        <p:spPr/>
        <p:txBody>
          <a:bodyPr/>
          <a:lstStyle/>
          <a:p>
            <a:fld id="{C7B75284-8EC0-4BD6-8DDF-E9712AE7FEC1}" type="slidenum">
              <a:rPr lang="es-MX" smtClean="0"/>
              <a:t>‹Nº›</a:t>
            </a:fld>
            <a:endParaRPr lang="es-MX"/>
          </a:p>
        </p:txBody>
      </p:sp>
    </p:spTree>
    <p:extLst>
      <p:ext uri="{BB962C8B-B14F-4D97-AF65-F5344CB8AC3E}">
        <p14:creationId xmlns:p14="http://schemas.microsoft.com/office/powerpoint/2010/main" val="36960498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xmlns="" id="{DAABED49-F3D6-4E5E-8FD2-44A3D29FC9A5}"/>
              </a:ext>
            </a:extLst>
          </p:cNvPr>
          <p:cNvSpPr>
            <a:spLocks noGrp="1"/>
          </p:cNvSpPr>
          <p:nvPr>
            <p:ph type="title" orient="vert"/>
          </p:nvPr>
        </p:nvSpPr>
        <p:spPr>
          <a:xfrm>
            <a:off x="8724900" y="365125"/>
            <a:ext cx="2628900" cy="5811838"/>
          </a:xfrm>
        </p:spPr>
        <p:txBody>
          <a:bodyPr vert="eaVert"/>
          <a:lstStyle/>
          <a:p>
            <a:r>
              <a:rPr lang="es-ES"/>
              <a:t>Haga clic para modificar el estilo de título del patrón</a:t>
            </a:r>
            <a:endParaRPr lang="es-MX"/>
          </a:p>
        </p:txBody>
      </p:sp>
      <p:sp>
        <p:nvSpPr>
          <p:cNvPr id="3" name="Marcador de texto vertical 2">
            <a:extLst>
              <a:ext uri="{FF2B5EF4-FFF2-40B4-BE49-F238E27FC236}">
                <a16:creationId xmlns:a16="http://schemas.microsoft.com/office/drawing/2014/main" xmlns="" id="{445B29BF-C808-4448-969D-D2F1F7C9521A}"/>
              </a:ext>
            </a:extLst>
          </p:cNvPr>
          <p:cNvSpPr>
            <a:spLocks noGrp="1"/>
          </p:cNvSpPr>
          <p:nvPr>
            <p:ph type="body" orient="vert" idx="1"/>
          </p:nvPr>
        </p:nvSpPr>
        <p:spPr>
          <a:xfrm>
            <a:off x="838200" y="365125"/>
            <a:ext cx="7734300" cy="5811838"/>
          </a:xfrm>
        </p:spPr>
        <p:txBody>
          <a:bodyPr vert="eaVert"/>
          <a:lstStyle/>
          <a:p>
            <a:pPr lvl="0"/>
            <a:r>
              <a:rPr lang="es-ES"/>
              <a:t>Editar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fecha 3">
            <a:extLst>
              <a:ext uri="{FF2B5EF4-FFF2-40B4-BE49-F238E27FC236}">
                <a16:creationId xmlns:a16="http://schemas.microsoft.com/office/drawing/2014/main" xmlns="" id="{C6B1A1C1-C06A-4D29-90E0-2896E88639CD}"/>
              </a:ext>
            </a:extLst>
          </p:cNvPr>
          <p:cNvSpPr>
            <a:spLocks noGrp="1"/>
          </p:cNvSpPr>
          <p:nvPr>
            <p:ph type="dt" sz="half" idx="10"/>
          </p:nvPr>
        </p:nvSpPr>
        <p:spPr/>
        <p:txBody>
          <a:bodyPr/>
          <a:lstStyle/>
          <a:p>
            <a:fld id="{63478A94-DC2E-474E-93F5-FD1566C52660}" type="datetimeFigureOut">
              <a:rPr lang="es-MX" smtClean="0"/>
              <a:t>05/11/2018</a:t>
            </a:fld>
            <a:endParaRPr lang="es-MX"/>
          </a:p>
        </p:txBody>
      </p:sp>
      <p:sp>
        <p:nvSpPr>
          <p:cNvPr id="5" name="Marcador de pie de página 4">
            <a:extLst>
              <a:ext uri="{FF2B5EF4-FFF2-40B4-BE49-F238E27FC236}">
                <a16:creationId xmlns:a16="http://schemas.microsoft.com/office/drawing/2014/main" xmlns="" id="{ACC59AC6-D94A-446E-8F65-AF0ACAD89946}"/>
              </a:ext>
            </a:extLst>
          </p:cNvPr>
          <p:cNvSpPr>
            <a:spLocks noGrp="1"/>
          </p:cNvSpPr>
          <p:nvPr>
            <p:ph type="ftr" sz="quarter" idx="11"/>
          </p:nvPr>
        </p:nvSpPr>
        <p:spPr/>
        <p:txBody>
          <a:bodyPr/>
          <a:lstStyle/>
          <a:p>
            <a:endParaRPr lang="es-MX"/>
          </a:p>
        </p:txBody>
      </p:sp>
      <p:sp>
        <p:nvSpPr>
          <p:cNvPr id="6" name="Marcador de número de diapositiva 5">
            <a:extLst>
              <a:ext uri="{FF2B5EF4-FFF2-40B4-BE49-F238E27FC236}">
                <a16:creationId xmlns:a16="http://schemas.microsoft.com/office/drawing/2014/main" xmlns="" id="{445325E1-936F-428B-8707-30AFF1D62A1C}"/>
              </a:ext>
            </a:extLst>
          </p:cNvPr>
          <p:cNvSpPr>
            <a:spLocks noGrp="1"/>
          </p:cNvSpPr>
          <p:nvPr>
            <p:ph type="sldNum" sz="quarter" idx="12"/>
          </p:nvPr>
        </p:nvSpPr>
        <p:spPr/>
        <p:txBody>
          <a:bodyPr/>
          <a:lstStyle/>
          <a:p>
            <a:fld id="{C7B75284-8EC0-4BD6-8DDF-E9712AE7FEC1}" type="slidenum">
              <a:rPr lang="es-MX" smtClean="0"/>
              <a:t>‹Nº›</a:t>
            </a:fld>
            <a:endParaRPr lang="es-MX"/>
          </a:p>
        </p:txBody>
      </p:sp>
    </p:spTree>
    <p:extLst>
      <p:ext uri="{BB962C8B-B14F-4D97-AF65-F5344CB8AC3E}">
        <p14:creationId xmlns:p14="http://schemas.microsoft.com/office/powerpoint/2010/main" val="28112335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blank page">
    <p:spTree>
      <p:nvGrpSpPr>
        <p:cNvPr id="1" name=""/>
        <p:cNvGrpSpPr/>
        <p:nvPr/>
      </p:nvGrpSpPr>
      <p:grpSpPr>
        <a:xfrm>
          <a:off x="0" y="0"/>
          <a:ext cx="0" cy="0"/>
          <a:chOff x="0" y="0"/>
          <a:chExt cx="0" cy="0"/>
        </a:xfrm>
      </p:grpSpPr>
    </p:spTree>
    <p:extLst>
      <p:ext uri="{BB962C8B-B14F-4D97-AF65-F5344CB8AC3E}">
        <p14:creationId xmlns:p14="http://schemas.microsoft.com/office/powerpoint/2010/main" val="375994401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38200" y="342045"/>
            <a:ext cx="9281160" cy="461665"/>
          </a:xfrm>
        </p:spPr>
        <p:txBody>
          <a:bodyPr/>
          <a:lstStyle/>
          <a:p>
            <a:r>
              <a:rPr lang="en-US"/>
              <a:t>Click to edit Master title style</a:t>
            </a:r>
            <a:endParaRPr lang="en-US" dirty="0"/>
          </a:p>
        </p:txBody>
      </p:sp>
      <p:sp>
        <p:nvSpPr>
          <p:cNvPr id="3" name="Content Placeholder 2"/>
          <p:cNvSpPr>
            <a:spLocks noGrp="1"/>
          </p:cNvSpPr>
          <p:nvPr>
            <p:ph idx="1"/>
          </p:nvPr>
        </p:nvSpPr>
        <p:spPr>
          <a:xfrm>
            <a:off x="838200" y="1390650"/>
            <a:ext cx="10515600" cy="1569660"/>
          </a:xfrm>
        </p:spPr>
        <p:txBody>
          <a:bodyPr/>
          <a:lstStyle>
            <a:lvl1pPr>
              <a:lnSpc>
                <a:spcPct val="100000"/>
              </a:lnSpc>
              <a:spcBef>
                <a:spcPts val="1800"/>
              </a:spcBef>
              <a:defRPr/>
            </a:lvl1pPr>
            <a:lvl2pPr>
              <a:lnSpc>
                <a:spcPct val="100000"/>
              </a:lnSpc>
              <a:defRPr/>
            </a:lvl2pPr>
            <a:lvl3pPr>
              <a:lnSpc>
                <a:spcPct val="100000"/>
              </a:lnSpc>
              <a:defRPr/>
            </a:lvl3pPr>
            <a:lvl4pPr>
              <a:lnSpc>
                <a:spcPct val="100000"/>
              </a:lnSpc>
              <a:defRPr/>
            </a:lvl4pPr>
            <a:lvl5pPr>
              <a:lnSpc>
                <a:spcPct val="100000"/>
              </a:lnSpc>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12"/>
          </p:nvPr>
        </p:nvSpPr>
        <p:spPr/>
        <p:txBody>
          <a:bodyPr/>
          <a:lstStyle/>
          <a:p>
            <a:fld id="{60DD3A04-B991-9146-B766-5142E7E10F2D}" type="slidenum">
              <a:rPr lang="en-US" smtClean="0"/>
              <a:t>‹Nº›</a:t>
            </a:fld>
            <a:endParaRPr lang="en-US"/>
          </a:p>
        </p:txBody>
      </p:sp>
      <p:sp>
        <p:nvSpPr>
          <p:cNvPr id="8" name="Text Placeholder 7"/>
          <p:cNvSpPr>
            <a:spLocks noGrp="1"/>
          </p:cNvSpPr>
          <p:nvPr>
            <p:ph type="body" sz="quarter" idx="13" hasCustomPrompt="1"/>
          </p:nvPr>
        </p:nvSpPr>
        <p:spPr>
          <a:xfrm>
            <a:off x="838201" y="5981510"/>
            <a:ext cx="10562167" cy="124650"/>
          </a:xfrm>
        </p:spPr>
        <p:txBody>
          <a:bodyPr anchor="b"/>
          <a:lstStyle>
            <a:lvl1pPr marL="0" indent="0" algn="just">
              <a:buNone/>
              <a:defRPr sz="900" baseline="0">
                <a:solidFill>
                  <a:schemeClr val="bg1">
                    <a:lumMod val="50000"/>
                  </a:schemeClr>
                </a:solidFill>
              </a:defRPr>
            </a:lvl1pPr>
            <a:lvl2pPr marL="360000" indent="0">
              <a:buNone/>
              <a:defRPr sz="900">
                <a:solidFill>
                  <a:schemeClr val="bg1">
                    <a:lumMod val="50000"/>
                  </a:schemeClr>
                </a:solidFill>
              </a:defRPr>
            </a:lvl2pPr>
            <a:lvl3pPr marL="648000" indent="0">
              <a:buNone/>
              <a:defRPr sz="900">
                <a:solidFill>
                  <a:schemeClr val="bg1">
                    <a:lumMod val="50000"/>
                  </a:schemeClr>
                </a:solidFill>
              </a:defRPr>
            </a:lvl3pPr>
            <a:lvl4pPr marL="900000" indent="0">
              <a:buNone/>
              <a:defRPr sz="900">
                <a:solidFill>
                  <a:schemeClr val="bg1">
                    <a:lumMod val="50000"/>
                  </a:schemeClr>
                </a:solidFill>
              </a:defRPr>
            </a:lvl4pPr>
            <a:lvl5pPr marL="1188000" indent="0">
              <a:buNone/>
              <a:defRPr sz="900">
                <a:solidFill>
                  <a:schemeClr val="bg1">
                    <a:lumMod val="50000"/>
                  </a:schemeClr>
                </a:solidFill>
              </a:defRPr>
            </a:lvl5pPr>
          </a:lstStyle>
          <a:p>
            <a:pPr lvl="0"/>
            <a:r>
              <a:rPr lang="en-US" dirty="0"/>
              <a:t>References to go here</a:t>
            </a:r>
          </a:p>
        </p:txBody>
      </p:sp>
      <p:sp>
        <p:nvSpPr>
          <p:cNvPr id="11" name="Picture Placeholder 16"/>
          <p:cNvSpPr>
            <a:spLocks noGrp="1"/>
          </p:cNvSpPr>
          <p:nvPr>
            <p:ph type="pic" sz="quarter" idx="22" hasCustomPrompt="1"/>
          </p:nvPr>
        </p:nvSpPr>
        <p:spPr>
          <a:xfrm>
            <a:off x="10795001" y="341314"/>
            <a:ext cx="605367" cy="454025"/>
          </a:xfrm>
        </p:spPr>
        <p:txBody>
          <a:bodyPr anchor="ctr">
            <a:noAutofit/>
          </a:bodyPr>
          <a:lstStyle>
            <a:lvl1pPr marL="0" indent="0" algn="ctr">
              <a:buNone/>
              <a:defRPr sz="100"/>
            </a:lvl1pPr>
          </a:lstStyle>
          <a:p>
            <a:r>
              <a:rPr lang="en-US"/>
              <a:t> </a:t>
            </a:r>
            <a:endParaRPr lang="en-US" dirty="0"/>
          </a:p>
        </p:txBody>
      </p:sp>
    </p:spTree>
    <p:extLst>
      <p:ext uri="{BB962C8B-B14F-4D97-AF65-F5344CB8AC3E}">
        <p14:creationId xmlns:p14="http://schemas.microsoft.com/office/powerpoint/2010/main" val="54468290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xmlns="" id="{DC226BBD-8F21-4BE5-A4C9-5048EA0ED919}"/>
              </a:ext>
            </a:extLst>
          </p:cNvPr>
          <p:cNvSpPr>
            <a:spLocks noGrp="1"/>
          </p:cNvSpPr>
          <p:nvPr>
            <p:ph type="title"/>
          </p:nvPr>
        </p:nvSpPr>
        <p:spPr/>
        <p:txBody>
          <a:bodyPr/>
          <a:lstStyle/>
          <a:p>
            <a:r>
              <a:rPr lang="es-ES"/>
              <a:t>Haga clic para modificar el estilo de título del patrón</a:t>
            </a:r>
            <a:endParaRPr lang="es-MX"/>
          </a:p>
        </p:txBody>
      </p:sp>
      <p:sp>
        <p:nvSpPr>
          <p:cNvPr id="3" name="Marcador de contenido 2">
            <a:extLst>
              <a:ext uri="{FF2B5EF4-FFF2-40B4-BE49-F238E27FC236}">
                <a16:creationId xmlns:a16="http://schemas.microsoft.com/office/drawing/2014/main" xmlns="" id="{2C42E364-9DD7-4C5F-9DAB-8D654B836048}"/>
              </a:ext>
            </a:extLst>
          </p:cNvPr>
          <p:cNvSpPr>
            <a:spLocks noGrp="1"/>
          </p:cNvSpPr>
          <p:nvPr>
            <p:ph idx="1"/>
          </p:nvPr>
        </p:nvSpPr>
        <p:spPr/>
        <p:txBody>
          <a:bodyPr/>
          <a:lstStyle/>
          <a:p>
            <a:pPr lvl="0"/>
            <a:r>
              <a:rPr lang="es-ES"/>
              <a:t>Editar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fecha 3">
            <a:extLst>
              <a:ext uri="{FF2B5EF4-FFF2-40B4-BE49-F238E27FC236}">
                <a16:creationId xmlns:a16="http://schemas.microsoft.com/office/drawing/2014/main" xmlns="" id="{8ECAB920-405A-45B2-B68C-B7A7FA5B18BE}"/>
              </a:ext>
            </a:extLst>
          </p:cNvPr>
          <p:cNvSpPr>
            <a:spLocks noGrp="1"/>
          </p:cNvSpPr>
          <p:nvPr>
            <p:ph type="dt" sz="half" idx="10"/>
          </p:nvPr>
        </p:nvSpPr>
        <p:spPr/>
        <p:txBody>
          <a:bodyPr/>
          <a:lstStyle/>
          <a:p>
            <a:fld id="{63478A94-DC2E-474E-93F5-FD1566C52660}" type="datetimeFigureOut">
              <a:rPr lang="es-MX" smtClean="0"/>
              <a:t>05/11/2018</a:t>
            </a:fld>
            <a:endParaRPr lang="es-MX"/>
          </a:p>
        </p:txBody>
      </p:sp>
      <p:sp>
        <p:nvSpPr>
          <p:cNvPr id="5" name="Marcador de pie de página 4">
            <a:extLst>
              <a:ext uri="{FF2B5EF4-FFF2-40B4-BE49-F238E27FC236}">
                <a16:creationId xmlns:a16="http://schemas.microsoft.com/office/drawing/2014/main" xmlns="" id="{88ABC0A8-3DC5-4F52-84E5-4B3732D3DB04}"/>
              </a:ext>
            </a:extLst>
          </p:cNvPr>
          <p:cNvSpPr>
            <a:spLocks noGrp="1"/>
          </p:cNvSpPr>
          <p:nvPr>
            <p:ph type="ftr" sz="quarter" idx="11"/>
          </p:nvPr>
        </p:nvSpPr>
        <p:spPr/>
        <p:txBody>
          <a:bodyPr/>
          <a:lstStyle/>
          <a:p>
            <a:endParaRPr lang="es-MX"/>
          </a:p>
        </p:txBody>
      </p:sp>
      <p:sp>
        <p:nvSpPr>
          <p:cNvPr id="6" name="Marcador de número de diapositiva 5">
            <a:extLst>
              <a:ext uri="{FF2B5EF4-FFF2-40B4-BE49-F238E27FC236}">
                <a16:creationId xmlns:a16="http://schemas.microsoft.com/office/drawing/2014/main" xmlns="" id="{342EF948-D19F-4C7E-93FC-05A16F4F5B48}"/>
              </a:ext>
            </a:extLst>
          </p:cNvPr>
          <p:cNvSpPr>
            <a:spLocks noGrp="1"/>
          </p:cNvSpPr>
          <p:nvPr>
            <p:ph type="sldNum" sz="quarter" idx="12"/>
          </p:nvPr>
        </p:nvSpPr>
        <p:spPr/>
        <p:txBody>
          <a:bodyPr/>
          <a:lstStyle/>
          <a:p>
            <a:fld id="{C7B75284-8EC0-4BD6-8DDF-E9712AE7FEC1}" type="slidenum">
              <a:rPr lang="es-MX" smtClean="0"/>
              <a:t>‹Nº›</a:t>
            </a:fld>
            <a:endParaRPr lang="es-MX"/>
          </a:p>
        </p:txBody>
      </p:sp>
    </p:spTree>
    <p:extLst>
      <p:ext uri="{BB962C8B-B14F-4D97-AF65-F5344CB8AC3E}">
        <p14:creationId xmlns:p14="http://schemas.microsoft.com/office/powerpoint/2010/main" val="130022689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xmlns="" id="{F91EDC52-7946-4200-A6C9-296F593A6A9C}"/>
              </a:ext>
            </a:extLst>
          </p:cNvPr>
          <p:cNvSpPr>
            <a:spLocks noGrp="1"/>
          </p:cNvSpPr>
          <p:nvPr>
            <p:ph type="title"/>
          </p:nvPr>
        </p:nvSpPr>
        <p:spPr>
          <a:xfrm>
            <a:off x="831850" y="1709738"/>
            <a:ext cx="10515600" cy="2852737"/>
          </a:xfrm>
        </p:spPr>
        <p:txBody>
          <a:bodyPr anchor="b"/>
          <a:lstStyle>
            <a:lvl1pPr>
              <a:defRPr sz="6000"/>
            </a:lvl1pPr>
          </a:lstStyle>
          <a:p>
            <a:r>
              <a:rPr lang="es-ES"/>
              <a:t>Haga clic para modificar el estilo de título del patrón</a:t>
            </a:r>
            <a:endParaRPr lang="es-MX"/>
          </a:p>
        </p:txBody>
      </p:sp>
      <p:sp>
        <p:nvSpPr>
          <p:cNvPr id="3" name="Marcador de texto 2">
            <a:extLst>
              <a:ext uri="{FF2B5EF4-FFF2-40B4-BE49-F238E27FC236}">
                <a16:creationId xmlns:a16="http://schemas.microsoft.com/office/drawing/2014/main" xmlns="" id="{72BEB7E6-7D8F-4330-AD61-459DC86F30B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Editar los estilos de texto del patrón</a:t>
            </a:r>
          </a:p>
        </p:txBody>
      </p:sp>
      <p:sp>
        <p:nvSpPr>
          <p:cNvPr id="4" name="Marcador de fecha 3">
            <a:extLst>
              <a:ext uri="{FF2B5EF4-FFF2-40B4-BE49-F238E27FC236}">
                <a16:creationId xmlns:a16="http://schemas.microsoft.com/office/drawing/2014/main" xmlns="" id="{BF55A0F1-BB77-4CA8-92BA-7353CC8920A3}"/>
              </a:ext>
            </a:extLst>
          </p:cNvPr>
          <p:cNvSpPr>
            <a:spLocks noGrp="1"/>
          </p:cNvSpPr>
          <p:nvPr>
            <p:ph type="dt" sz="half" idx="10"/>
          </p:nvPr>
        </p:nvSpPr>
        <p:spPr/>
        <p:txBody>
          <a:bodyPr/>
          <a:lstStyle/>
          <a:p>
            <a:fld id="{63478A94-DC2E-474E-93F5-FD1566C52660}" type="datetimeFigureOut">
              <a:rPr lang="es-MX" smtClean="0"/>
              <a:t>05/11/2018</a:t>
            </a:fld>
            <a:endParaRPr lang="es-MX"/>
          </a:p>
        </p:txBody>
      </p:sp>
      <p:sp>
        <p:nvSpPr>
          <p:cNvPr id="5" name="Marcador de pie de página 4">
            <a:extLst>
              <a:ext uri="{FF2B5EF4-FFF2-40B4-BE49-F238E27FC236}">
                <a16:creationId xmlns:a16="http://schemas.microsoft.com/office/drawing/2014/main" xmlns="" id="{61ACEE8E-5FD2-42D6-BAD4-F2C9550AFB57}"/>
              </a:ext>
            </a:extLst>
          </p:cNvPr>
          <p:cNvSpPr>
            <a:spLocks noGrp="1"/>
          </p:cNvSpPr>
          <p:nvPr>
            <p:ph type="ftr" sz="quarter" idx="11"/>
          </p:nvPr>
        </p:nvSpPr>
        <p:spPr/>
        <p:txBody>
          <a:bodyPr/>
          <a:lstStyle/>
          <a:p>
            <a:endParaRPr lang="es-MX"/>
          </a:p>
        </p:txBody>
      </p:sp>
      <p:sp>
        <p:nvSpPr>
          <p:cNvPr id="6" name="Marcador de número de diapositiva 5">
            <a:extLst>
              <a:ext uri="{FF2B5EF4-FFF2-40B4-BE49-F238E27FC236}">
                <a16:creationId xmlns:a16="http://schemas.microsoft.com/office/drawing/2014/main" xmlns="" id="{2A653D74-F5FB-4CC7-8F62-CD8A68C59DCE}"/>
              </a:ext>
            </a:extLst>
          </p:cNvPr>
          <p:cNvSpPr>
            <a:spLocks noGrp="1"/>
          </p:cNvSpPr>
          <p:nvPr>
            <p:ph type="sldNum" sz="quarter" idx="12"/>
          </p:nvPr>
        </p:nvSpPr>
        <p:spPr/>
        <p:txBody>
          <a:bodyPr/>
          <a:lstStyle/>
          <a:p>
            <a:fld id="{C7B75284-8EC0-4BD6-8DDF-E9712AE7FEC1}" type="slidenum">
              <a:rPr lang="es-MX" smtClean="0"/>
              <a:t>‹Nº›</a:t>
            </a:fld>
            <a:endParaRPr lang="es-MX"/>
          </a:p>
        </p:txBody>
      </p:sp>
    </p:spTree>
    <p:extLst>
      <p:ext uri="{BB962C8B-B14F-4D97-AF65-F5344CB8AC3E}">
        <p14:creationId xmlns:p14="http://schemas.microsoft.com/office/powerpoint/2010/main" val="42666906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xmlns="" id="{11C70E1C-5A42-49F8-9523-62FD4D552A06}"/>
              </a:ext>
            </a:extLst>
          </p:cNvPr>
          <p:cNvSpPr>
            <a:spLocks noGrp="1"/>
          </p:cNvSpPr>
          <p:nvPr>
            <p:ph type="title"/>
          </p:nvPr>
        </p:nvSpPr>
        <p:spPr/>
        <p:txBody>
          <a:bodyPr/>
          <a:lstStyle/>
          <a:p>
            <a:r>
              <a:rPr lang="es-ES"/>
              <a:t>Haga clic para modificar el estilo de título del patrón</a:t>
            </a:r>
            <a:endParaRPr lang="es-MX"/>
          </a:p>
        </p:txBody>
      </p:sp>
      <p:sp>
        <p:nvSpPr>
          <p:cNvPr id="3" name="Marcador de contenido 2">
            <a:extLst>
              <a:ext uri="{FF2B5EF4-FFF2-40B4-BE49-F238E27FC236}">
                <a16:creationId xmlns:a16="http://schemas.microsoft.com/office/drawing/2014/main" xmlns="" id="{25D4AB4B-1378-4215-9700-6E161722C6B2}"/>
              </a:ext>
            </a:extLst>
          </p:cNvPr>
          <p:cNvSpPr>
            <a:spLocks noGrp="1"/>
          </p:cNvSpPr>
          <p:nvPr>
            <p:ph sz="half" idx="1"/>
          </p:nvPr>
        </p:nvSpPr>
        <p:spPr>
          <a:xfrm>
            <a:off x="838200" y="1825625"/>
            <a:ext cx="5181600" cy="4351338"/>
          </a:xfrm>
        </p:spPr>
        <p:txBody>
          <a:bodyPr/>
          <a:lstStyle/>
          <a:p>
            <a:pPr lvl="0"/>
            <a:r>
              <a:rPr lang="es-ES"/>
              <a:t>Editar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contenido 3">
            <a:extLst>
              <a:ext uri="{FF2B5EF4-FFF2-40B4-BE49-F238E27FC236}">
                <a16:creationId xmlns:a16="http://schemas.microsoft.com/office/drawing/2014/main" xmlns="" id="{35EE7E06-907C-4576-A793-0E69EDFD58B2}"/>
              </a:ext>
            </a:extLst>
          </p:cNvPr>
          <p:cNvSpPr>
            <a:spLocks noGrp="1"/>
          </p:cNvSpPr>
          <p:nvPr>
            <p:ph sz="half" idx="2"/>
          </p:nvPr>
        </p:nvSpPr>
        <p:spPr>
          <a:xfrm>
            <a:off x="6172200" y="1825625"/>
            <a:ext cx="5181600" cy="4351338"/>
          </a:xfrm>
        </p:spPr>
        <p:txBody>
          <a:bodyPr/>
          <a:lstStyle/>
          <a:p>
            <a:pPr lvl="0"/>
            <a:r>
              <a:rPr lang="es-ES"/>
              <a:t>Editar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5" name="Marcador de fecha 4">
            <a:extLst>
              <a:ext uri="{FF2B5EF4-FFF2-40B4-BE49-F238E27FC236}">
                <a16:creationId xmlns:a16="http://schemas.microsoft.com/office/drawing/2014/main" xmlns="" id="{AA82A87C-6BE8-4AA8-9745-08312D056B7D}"/>
              </a:ext>
            </a:extLst>
          </p:cNvPr>
          <p:cNvSpPr>
            <a:spLocks noGrp="1"/>
          </p:cNvSpPr>
          <p:nvPr>
            <p:ph type="dt" sz="half" idx="10"/>
          </p:nvPr>
        </p:nvSpPr>
        <p:spPr/>
        <p:txBody>
          <a:bodyPr/>
          <a:lstStyle/>
          <a:p>
            <a:fld id="{63478A94-DC2E-474E-93F5-FD1566C52660}" type="datetimeFigureOut">
              <a:rPr lang="es-MX" smtClean="0"/>
              <a:t>05/11/2018</a:t>
            </a:fld>
            <a:endParaRPr lang="es-MX"/>
          </a:p>
        </p:txBody>
      </p:sp>
      <p:sp>
        <p:nvSpPr>
          <p:cNvPr id="6" name="Marcador de pie de página 5">
            <a:extLst>
              <a:ext uri="{FF2B5EF4-FFF2-40B4-BE49-F238E27FC236}">
                <a16:creationId xmlns:a16="http://schemas.microsoft.com/office/drawing/2014/main" xmlns="" id="{37146A5E-5E9E-4394-9E98-CEA75F43F60C}"/>
              </a:ext>
            </a:extLst>
          </p:cNvPr>
          <p:cNvSpPr>
            <a:spLocks noGrp="1"/>
          </p:cNvSpPr>
          <p:nvPr>
            <p:ph type="ftr" sz="quarter" idx="11"/>
          </p:nvPr>
        </p:nvSpPr>
        <p:spPr/>
        <p:txBody>
          <a:bodyPr/>
          <a:lstStyle/>
          <a:p>
            <a:endParaRPr lang="es-MX"/>
          </a:p>
        </p:txBody>
      </p:sp>
      <p:sp>
        <p:nvSpPr>
          <p:cNvPr id="7" name="Marcador de número de diapositiva 6">
            <a:extLst>
              <a:ext uri="{FF2B5EF4-FFF2-40B4-BE49-F238E27FC236}">
                <a16:creationId xmlns:a16="http://schemas.microsoft.com/office/drawing/2014/main" xmlns="" id="{2ECA45B9-7CEE-4667-97D3-0B9CD2AB26F9}"/>
              </a:ext>
            </a:extLst>
          </p:cNvPr>
          <p:cNvSpPr>
            <a:spLocks noGrp="1"/>
          </p:cNvSpPr>
          <p:nvPr>
            <p:ph type="sldNum" sz="quarter" idx="12"/>
          </p:nvPr>
        </p:nvSpPr>
        <p:spPr/>
        <p:txBody>
          <a:bodyPr/>
          <a:lstStyle/>
          <a:p>
            <a:fld id="{C7B75284-8EC0-4BD6-8DDF-E9712AE7FEC1}" type="slidenum">
              <a:rPr lang="es-MX" smtClean="0"/>
              <a:t>‹Nº›</a:t>
            </a:fld>
            <a:endParaRPr lang="es-MX"/>
          </a:p>
        </p:txBody>
      </p:sp>
    </p:spTree>
    <p:extLst>
      <p:ext uri="{BB962C8B-B14F-4D97-AF65-F5344CB8AC3E}">
        <p14:creationId xmlns:p14="http://schemas.microsoft.com/office/powerpoint/2010/main" val="49127359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xmlns="" id="{F1D9163D-B468-4E5D-BD5E-ED613E2193D3}"/>
              </a:ext>
            </a:extLst>
          </p:cNvPr>
          <p:cNvSpPr>
            <a:spLocks noGrp="1"/>
          </p:cNvSpPr>
          <p:nvPr>
            <p:ph type="title"/>
          </p:nvPr>
        </p:nvSpPr>
        <p:spPr>
          <a:xfrm>
            <a:off x="839788" y="365125"/>
            <a:ext cx="10515600" cy="1325563"/>
          </a:xfrm>
        </p:spPr>
        <p:txBody>
          <a:bodyPr/>
          <a:lstStyle/>
          <a:p>
            <a:r>
              <a:rPr lang="es-ES"/>
              <a:t>Haga clic para modificar el estilo de título del patrón</a:t>
            </a:r>
            <a:endParaRPr lang="es-MX"/>
          </a:p>
        </p:txBody>
      </p:sp>
      <p:sp>
        <p:nvSpPr>
          <p:cNvPr id="3" name="Marcador de texto 2">
            <a:extLst>
              <a:ext uri="{FF2B5EF4-FFF2-40B4-BE49-F238E27FC236}">
                <a16:creationId xmlns:a16="http://schemas.microsoft.com/office/drawing/2014/main" xmlns="" id="{E4C8ED4C-C38E-4BC0-A724-F95967EBF97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Editar los estilos de texto del patrón</a:t>
            </a:r>
          </a:p>
        </p:txBody>
      </p:sp>
      <p:sp>
        <p:nvSpPr>
          <p:cNvPr id="4" name="Marcador de contenido 3">
            <a:extLst>
              <a:ext uri="{FF2B5EF4-FFF2-40B4-BE49-F238E27FC236}">
                <a16:creationId xmlns:a16="http://schemas.microsoft.com/office/drawing/2014/main" xmlns="" id="{CBF89713-66C2-4E64-99E5-B21E2DA5BA32}"/>
              </a:ext>
            </a:extLst>
          </p:cNvPr>
          <p:cNvSpPr>
            <a:spLocks noGrp="1"/>
          </p:cNvSpPr>
          <p:nvPr>
            <p:ph sz="half" idx="2"/>
          </p:nvPr>
        </p:nvSpPr>
        <p:spPr>
          <a:xfrm>
            <a:off x="839788" y="2505075"/>
            <a:ext cx="5157787" cy="3684588"/>
          </a:xfrm>
        </p:spPr>
        <p:txBody>
          <a:bodyPr/>
          <a:lstStyle/>
          <a:p>
            <a:pPr lvl="0"/>
            <a:r>
              <a:rPr lang="es-ES"/>
              <a:t>Editar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5" name="Marcador de texto 4">
            <a:extLst>
              <a:ext uri="{FF2B5EF4-FFF2-40B4-BE49-F238E27FC236}">
                <a16:creationId xmlns:a16="http://schemas.microsoft.com/office/drawing/2014/main" xmlns="" id="{E29F84F4-FED0-4F37-9186-724CDB88DCE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Editar los estilos de texto del patrón</a:t>
            </a:r>
          </a:p>
        </p:txBody>
      </p:sp>
      <p:sp>
        <p:nvSpPr>
          <p:cNvPr id="6" name="Marcador de contenido 5">
            <a:extLst>
              <a:ext uri="{FF2B5EF4-FFF2-40B4-BE49-F238E27FC236}">
                <a16:creationId xmlns:a16="http://schemas.microsoft.com/office/drawing/2014/main" xmlns="" id="{D18D0987-2CA2-4856-A040-B536C5CBB59A}"/>
              </a:ext>
            </a:extLst>
          </p:cNvPr>
          <p:cNvSpPr>
            <a:spLocks noGrp="1"/>
          </p:cNvSpPr>
          <p:nvPr>
            <p:ph sz="quarter" idx="4"/>
          </p:nvPr>
        </p:nvSpPr>
        <p:spPr>
          <a:xfrm>
            <a:off x="6172200" y="2505075"/>
            <a:ext cx="5183188" cy="3684588"/>
          </a:xfrm>
        </p:spPr>
        <p:txBody>
          <a:bodyPr/>
          <a:lstStyle/>
          <a:p>
            <a:pPr lvl="0"/>
            <a:r>
              <a:rPr lang="es-ES"/>
              <a:t>Editar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7" name="Marcador de fecha 6">
            <a:extLst>
              <a:ext uri="{FF2B5EF4-FFF2-40B4-BE49-F238E27FC236}">
                <a16:creationId xmlns:a16="http://schemas.microsoft.com/office/drawing/2014/main" xmlns="" id="{FBD46F8F-2347-4891-8C1C-2F97F66952F5}"/>
              </a:ext>
            </a:extLst>
          </p:cNvPr>
          <p:cNvSpPr>
            <a:spLocks noGrp="1"/>
          </p:cNvSpPr>
          <p:nvPr>
            <p:ph type="dt" sz="half" idx="10"/>
          </p:nvPr>
        </p:nvSpPr>
        <p:spPr/>
        <p:txBody>
          <a:bodyPr/>
          <a:lstStyle/>
          <a:p>
            <a:fld id="{63478A94-DC2E-474E-93F5-FD1566C52660}" type="datetimeFigureOut">
              <a:rPr lang="es-MX" smtClean="0"/>
              <a:t>05/11/2018</a:t>
            </a:fld>
            <a:endParaRPr lang="es-MX"/>
          </a:p>
        </p:txBody>
      </p:sp>
      <p:sp>
        <p:nvSpPr>
          <p:cNvPr id="8" name="Marcador de pie de página 7">
            <a:extLst>
              <a:ext uri="{FF2B5EF4-FFF2-40B4-BE49-F238E27FC236}">
                <a16:creationId xmlns:a16="http://schemas.microsoft.com/office/drawing/2014/main" xmlns="" id="{01A479FD-505A-40D0-B95B-48AFD47E784B}"/>
              </a:ext>
            </a:extLst>
          </p:cNvPr>
          <p:cNvSpPr>
            <a:spLocks noGrp="1"/>
          </p:cNvSpPr>
          <p:nvPr>
            <p:ph type="ftr" sz="quarter" idx="11"/>
          </p:nvPr>
        </p:nvSpPr>
        <p:spPr/>
        <p:txBody>
          <a:bodyPr/>
          <a:lstStyle/>
          <a:p>
            <a:endParaRPr lang="es-MX"/>
          </a:p>
        </p:txBody>
      </p:sp>
      <p:sp>
        <p:nvSpPr>
          <p:cNvPr id="9" name="Marcador de número de diapositiva 8">
            <a:extLst>
              <a:ext uri="{FF2B5EF4-FFF2-40B4-BE49-F238E27FC236}">
                <a16:creationId xmlns:a16="http://schemas.microsoft.com/office/drawing/2014/main" xmlns="" id="{5A66FE8E-6B07-4F59-B51D-BA7EE3F41FA7}"/>
              </a:ext>
            </a:extLst>
          </p:cNvPr>
          <p:cNvSpPr>
            <a:spLocks noGrp="1"/>
          </p:cNvSpPr>
          <p:nvPr>
            <p:ph type="sldNum" sz="quarter" idx="12"/>
          </p:nvPr>
        </p:nvSpPr>
        <p:spPr/>
        <p:txBody>
          <a:bodyPr/>
          <a:lstStyle/>
          <a:p>
            <a:fld id="{C7B75284-8EC0-4BD6-8DDF-E9712AE7FEC1}" type="slidenum">
              <a:rPr lang="es-MX" smtClean="0"/>
              <a:t>‹Nº›</a:t>
            </a:fld>
            <a:endParaRPr lang="es-MX"/>
          </a:p>
        </p:txBody>
      </p:sp>
    </p:spTree>
    <p:extLst>
      <p:ext uri="{BB962C8B-B14F-4D97-AF65-F5344CB8AC3E}">
        <p14:creationId xmlns:p14="http://schemas.microsoft.com/office/powerpoint/2010/main" val="376204946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xmlns="" id="{788A81F4-EAEE-4D94-882E-83E2630D905F}"/>
              </a:ext>
            </a:extLst>
          </p:cNvPr>
          <p:cNvSpPr>
            <a:spLocks noGrp="1"/>
          </p:cNvSpPr>
          <p:nvPr>
            <p:ph type="title"/>
          </p:nvPr>
        </p:nvSpPr>
        <p:spPr/>
        <p:txBody>
          <a:bodyPr/>
          <a:lstStyle/>
          <a:p>
            <a:r>
              <a:rPr lang="es-ES"/>
              <a:t>Haga clic para modificar el estilo de título del patrón</a:t>
            </a:r>
            <a:endParaRPr lang="es-MX"/>
          </a:p>
        </p:txBody>
      </p:sp>
      <p:sp>
        <p:nvSpPr>
          <p:cNvPr id="3" name="Marcador de fecha 2">
            <a:extLst>
              <a:ext uri="{FF2B5EF4-FFF2-40B4-BE49-F238E27FC236}">
                <a16:creationId xmlns:a16="http://schemas.microsoft.com/office/drawing/2014/main" xmlns="" id="{236189D5-46C6-41A8-B5DA-04DF8CC4959C}"/>
              </a:ext>
            </a:extLst>
          </p:cNvPr>
          <p:cNvSpPr>
            <a:spLocks noGrp="1"/>
          </p:cNvSpPr>
          <p:nvPr>
            <p:ph type="dt" sz="half" idx="10"/>
          </p:nvPr>
        </p:nvSpPr>
        <p:spPr/>
        <p:txBody>
          <a:bodyPr/>
          <a:lstStyle/>
          <a:p>
            <a:fld id="{63478A94-DC2E-474E-93F5-FD1566C52660}" type="datetimeFigureOut">
              <a:rPr lang="es-MX" smtClean="0"/>
              <a:t>05/11/2018</a:t>
            </a:fld>
            <a:endParaRPr lang="es-MX"/>
          </a:p>
        </p:txBody>
      </p:sp>
      <p:sp>
        <p:nvSpPr>
          <p:cNvPr id="4" name="Marcador de pie de página 3">
            <a:extLst>
              <a:ext uri="{FF2B5EF4-FFF2-40B4-BE49-F238E27FC236}">
                <a16:creationId xmlns:a16="http://schemas.microsoft.com/office/drawing/2014/main" xmlns="" id="{75C9F161-1780-431D-81BA-DF9ED82F17FD}"/>
              </a:ext>
            </a:extLst>
          </p:cNvPr>
          <p:cNvSpPr>
            <a:spLocks noGrp="1"/>
          </p:cNvSpPr>
          <p:nvPr>
            <p:ph type="ftr" sz="quarter" idx="11"/>
          </p:nvPr>
        </p:nvSpPr>
        <p:spPr/>
        <p:txBody>
          <a:bodyPr/>
          <a:lstStyle/>
          <a:p>
            <a:endParaRPr lang="es-MX"/>
          </a:p>
        </p:txBody>
      </p:sp>
      <p:sp>
        <p:nvSpPr>
          <p:cNvPr id="5" name="Marcador de número de diapositiva 4">
            <a:extLst>
              <a:ext uri="{FF2B5EF4-FFF2-40B4-BE49-F238E27FC236}">
                <a16:creationId xmlns:a16="http://schemas.microsoft.com/office/drawing/2014/main" xmlns="" id="{BF76886E-77A0-4BEB-853C-988711961CC5}"/>
              </a:ext>
            </a:extLst>
          </p:cNvPr>
          <p:cNvSpPr>
            <a:spLocks noGrp="1"/>
          </p:cNvSpPr>
          <p:nvPr>
            <p:ph type="sldNum" sz="quarter" idx="12"/>
          </p:nvPr>
        </p:nvSpPr>
        <p:spPr/>
        <p:txBody>
          <a:bodyPr/>
          <a:lstStyle/>
          <a:p>
            <a:fld id="{C7B75284-8EC0-4BD6-8DDF-E9712AE7FEC1}" type="slidenum">
              <a:rPr lang="es-MX" smtClean="0"/>
              <a:t>‹Nº›</a:t>
            </a:fld>
            <a:endParaRPr lang="es-MX"/>
          </a:p>
        </p:txBody>
      </p:sp>
    </p:spTree>
    <p:extLst>
      <p:ext uri="{BB962C8B-B14F-4D97-AF65-F5344CB8AC3E}">
        <p14:creationId xmlns:p14="http://schemas.microsoft.com/office/powerpoint/2010/main" val="46364694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xmlns="" id="{D3774AC3-E68E-43D0-8083-DA738016A00B}"/>
              </a:ext>
            </a:extLst>
          </p:cNvPr>
          <p:cNvSpPr>
            <a:spLocks noGrp="1"/>
          </p:cNvSpPr>
          <p:nvPr>
            <p:ph type="dt" sz="half" idx="10"/>
          </p:nvPr>
        </p:nvSpPr>
        <p:spPr/>
        <p:txBody>
          <a:bodyPr/>
          <a:lstStyle/>
          <a:p>
            <a:fld id="{63478A94-DC2E-474E-93F5-FD1566C52660}" type="datetimeFigureOut">
              <a:rPr lang="es-MX" smtClean="0"/>
              <a:t>05/11/2018</a:t>
            </a:fld>
            <a:endParaRPr lang="es-MX"/>
          </a:p>
        </p:txBody>
      </p:sp>
      <p:sp>
        <p:nvSpPr>
          <p:cNvPr id="3" name="Marcador de pie de página 2">
            <a:extLst>
              <a:ext uri="{FF2B5EF4-FFF2-40B4-BE49-F238E27FC236}">
                <a16:creationId xmlns:a16="http://schemas.microsoft.com/office/drawing/2014/main" xmlns="" id="{FA9452D1-CC7A-453E-97B5-BC897EE35CE5}"/>
              </a:ext>
            </a:extLst>
          </p:cNvPr>
          <p:cNvSpPr>
            <a:spLocks noGrp="1"/>
          </p:cNvSpPr>
          <p:nvPr>
            <p:ph type="ftr" sz="quarter" idx="11"/>
          </p:nvPr>
        </p:nvSpPr>
        <p:spPr/>
        <p:txBody>
          <a:bodyPr/>
          <a:lstStyle/>
          <a:p>
            <a:endParaRPr lang="es-MX"/>
          </a:p>
        </p:txBody>
      </p:sp>
      <p:sp>
        <p:nvSpPr>
          <p:cNvPr id="4" name="Marcador de número de diapositiva 3">
            <a:extLst>
              <a:ext uri="{FF2B5EF4-FFF2-40B4-BE49-F238E27FC236}">
                <a16:creationId xmlns:a16="http://schemas.microsoft.com/office/drawing/2014/main" xmlns="" id="{2A5664E1-4C47-4DB7-8DD5-037DE84FF775}"/>
              </a:ext>
            </a:extLst>
          </p:cNvPr>
          <p:cNvSpPr>
            <a:spLocks noGrp="1"/>
          </p:cNvSpPr>
          <p:nvPr>
            <p:ph type="sldNum" sz="quarter" idx="12"/>
          </p:nvPr>
        </p:nvSpPr>
        <p:spPr/>
        <p:txBody>
          <a:bodyPr/>
          <a:lstStyle/>
          <a:p>
            <a:fld id="{C7B75284-8EC0-4BD6-8DDF-E9712AE7FEC1}" type="slidenum">
              <a:rPr lang="es-MX" smtClean="0"/>
              <a:t>‹Nº›</a:t>
            </a:fld>
            <a:endParaRPr lang="es-MX"/>
          </a:p>
        </p:txBody>
      </p:sp>
    </p:spTree>
    <p:extLst>
      <p:ext uri="{BB962C8B-B14F-4D97-AF65-F5344CB8AC3E}">
        <p14:creationId xmlns:p14="http://schemas.microsoft.com/office/powerpoint/2010/main" val="53390893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xmlns="" id="{D67AACF6-F8B9-487A-9081-4E31F6CB67FA}"/>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MX"/>
          </a:p>
        </p:txBody>
      </p:sp>
      <p:sp>
        <p:nvSpPr>
          <p:cNvPr id="3" name="Marcador de contenido 2">
            <a:extLst>
              <a:ext uri="{FF2B5EF4-FFF2-40B4-BE49-F238E27FC236}">
                <a16:creationId xmlns:a16="http://schemas.microsoft.com/office/drawing/2014/main" xmlns="" id="{7E2CE13D-DA2B-4F2E-A600-E29D88E1754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Editar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texto 3">
            <a:extLst>
              <a:ext uri="{FF2B5EF4-FFF2-40B4-BE49-F238E27FC236}">
                <a16:creationId xmlns:a16="http://schemas.microsoft.com/office/drawing/2014/main" xmlns="" id="{D990A9C3-D672-4BBB-85E4-0EF38169315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Editar los estilos de texto del patrón</a:t>
            </a:r>
          </a:p>
        </p:txBody>
      </p:sp>
      <p:sp>
        <p:nvSpPr>
          <p:cNvPr id="5" name="Marcador de fecha 4">
            <a:extLst>
              <a:ext uri="{FF2B5EF4-FFF2-40B4-BE49-F238E27FC236}">
                <a16:creationId xmlns:a16="http://schemas.microsoft.com/office/drawing/2014/main" xmlns="" id="{46AE2413-E440-45AA-BE55-6513E6F58D52}"/>
              </a:ext>
            </a:extLst>
          </p:cNvPr>
          <p:cNvSpPr>
            <a:spLocks noGrp="1"/>
          </p:cNvSpPr>
          <p:nvPr>
            <p:ph type="dt" sz="half" idx="10"/>
          </p:nvPr>
        </p:nvSpPr>
        <p:spPr/>
        <p:txBody>
          <a:bodyPr/>
          <a:lstStyle/>
          <a:p>
            <a:fld id="{63478A94-DC2E-474E-93F5-FD1566C52660}" type="datetimeFigureOut">
              <a:rPr lang="es-MX" smtClean="0"/>
              <a:t>05/11/2018</a:t>
            </a:fld>
            <a:endParaRPr lang="es-MX"/>
          </a:p>
        </p:txBody>
      </p:sp>
      <p:sp>
        <p:nvSpPr>
          <p:cNvPr id="6" name="Marcador de pie de página 5">
            <a:extLst>
              <a:ext uri="{FF2B5EF4-FFF2-40B4-BE49-F238E27FC236}">
                <a16:creationId xmlns:a16="http://schemas.microsoft.com/office/drawing/2014/main" xmlns="" id="{C1C84857-0579-4329-AA57-FA76E5BE9CAC}"/>
              </a:ext>
            </a:extLst>
          </p:cNvPr>
          <p:cNvSpPr>
            <a:spLocks noGrp="1"/>
          </p:cNvSpPr>
          <p:nvPr>
            <p:ph type="ftr" sz="quarter" idx="11"/>
          </p:nvPr>
        </p:nvSpPr>
        <p:spPr/>
        <p:txBody>
          <a:bodyPr/>
          <a:lstStyle/>
          <a:p>
            <a:endParaRPr lang="es-MX"/>
          </a:p>
        </p:txBody>
      </p:sp>
      <p:sp>
        <p:nvSpPr>
          <p:cNvPr id="7" name="Marcador de número de diapositiva 6">
            <a:extLst>
              <a:ext uri="{FF2B5EF4-FFF2-40B4-BE49-F238E27FC236}">
                <a16:creationId xmlns:a16="http://schemas.microsoft.com/office/drawing/2014/main" xmlns="" id="{D2589DDC-D0AB-4148-A5E4-55F2BBE87EA8}"/>
              </a:ext>
            </a:extLst>
          </p:cNvPr>
          <p:cNvSpPr>
            <a:spLocks noGrp="1"/>
          </p:cNvSpPr>
          <p:nvPr>
            <p:ph type="sldNum" sz="quarter" idx="12"/>
          </p:nvPr>
        </p:nvSpPr>
        <p:spPr/>
        <p:txBody>
          <a:bodyPr/>
          <a:lstStyle/>
          <a:p>
            <a:fld id="{C7B75284-8EC0-4BD6-8DDF-E9712AE7FEC1}" type="slidenum">
              <a:rPr lang="es-MX" smtClean="0"/>
              <a:t>‹Nº›</a:t>
            </a:fld>
            <a:endParaRPr lang="es-MX"/>
          </a:p>
        </p:txBody>
      </p:sp>
    </p:spTree>
    <p:extLst>
      <p:ext uri="{BB962C8B-B14F-4D97-AF65-F5344CB8AC3E}">
        <p14:creationId xmlns:p14="http://schemas.microsoft.com/office/powerpoint/2010/main" val="136903792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xmlns="" id="{563915D3-183F-49A0-9507-CF9C0D866A54}"/>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MX"/>
          </a:p>
        </p:txBody>
      </p:sp>
      <p:sp>
        <p:nvSpPr>
          <p:cNvPr id="3" name="Marcador de posición de imagen 2">
            <a:extLst>
              <a:ext uri="{FF2B5EF4-FFF2-40B4-BE49-F238E27FC236}">
                <a16:creationId xmlns:a16="http://schemas.microsoft.com/office/drawing/2014/main" xmlns="" id="{B85AE024-46B7-4531-A976-6562C4E3FED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MX"/>
          </a:p>
        </p:txBody>
      </p:sp>
      <p:sp>
        <p:nvSpPr>
          <p:cNvPr id="4" name="Marcador de texto 3">
            <a:extLst>
              <a:ext uri="{FF2B5EF4-FFF2-40B4-BE49-F238E27FC236}">
                <a16:creationId xmlns:a16="http://schemas.microsoft.com/office/drawing/2014/main" xmlns="" id="{4606F02B-F7A2-4A01-B180-BCAB51D7770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Editar los estilos de texto del patrón</a:t>
            </a:r>
          </a:p>
        </p:txBody>
      </p:sp>
      <p:sp>
        <p:nvSpPr>
          <p:cNvPr id="5" name="Marcador de fecha 4">
            <a:extLst>
              <a:ext uri="{FF2B5EF4-FFF2-40B4-BE49-F238E27FC236}">
                <a16:creationId xmlns:a16="http://schemas.microsoft.com/office/drawing/2014/main" xmlns="" id="{D0366C51-133E-4531-A7A0-F1EA584F4962}"/>
              </a:ext>
            </a:extLst>
          </p:cNvPr>
          <p:cNvSpPr>
            <a:spLocks noGrp="1"/>
          </p:cNvSpPr>
          <p:nvPr>
            <p:ph type="dt" sz="half" idx="10"/>
          </p:nvPr>
        </p:nvSpPr>
        <p:spPr/>
        <p:txBody>
          <a:bodyPr/>
          <a:lstStyle/>
          <a:p>
            <a:fld id="{63478A94-DC2E-474E-93F5-FD1566C52660}" type="datetimeFigureOut">
              <a:rPr lang="es-MX" smtClean="0"/>
              <a:t>05/11/2018</a:t>
            </a:fld>
            <a:endParaRPr lang="es-MX"/>
          </a:p>
        </p:txBody>
      </p:sp>
      <p:sp>
        <p:nvSpPr>
          <p:cNvPr id="6" name="Marcador de pie de página 5">
            <a:extLst>
              <a:ext uri="{FF2B5EF4-FFF2-40B4-BE49-F238E27FC236}">
                <a16:creationId xmlns:a16="http://schemas.microsoft.com/office/drawing/2014/main" xmlns="" id="{047DE0BB-D4D8-4AC8-9D2F-E9D7C0FDEBA0}"/>
              </a:ext>
            </a:extLst>
          </p:cNvPr>
          <p:cNvSpPr>
            <a:spLocks noGrp="1"/>
          </p:cNvSpPr>
          <p:nvPr>
            <p:ph type="ftr" sz="quarter" idx="11"/>
          </p:nvPr>
        </p:nvSpPr>
        <p:spPr/>
        <p:txBody>
          <a:bodyPr/>
          <a:lstStyle/>
          <a:p>
            <a:endParaRPr lang="es-MX"/>
          </a:p>
        </p:txBody>
      </p:sp>
      <p:sp>
        <p:nvSpPr>
          <p:cNvPr id="7" name="Marcador de número de diapositiva 6">
            <a:extLst>
              <a:ext uri="{FF2B5EF4-FFF2-40B4-BE49-F238E27FC236}">
                <a16:creationId xmlns:a16="http://schemas.microsoft.com/office/drawing/2014/main" xmlns="" id="{8B31EBAB-BCF1-45ED-B1E4-DE91F7C67CF5}"/>
              </a:ext>
            </a:extLst>
          </p:cNvPr>
          <p:cNvSpPr>
            <a:spLocks noGrp="1"/>
          </p:cNvSpPr>
          <p:nvPr>
            <p:ph type="sldNum" sz="quarter" idx="12"/>
          </p:nvPr>
        </p:nvSpPr>
        <p:spPr/>
        <p:txBody>
          <a:bodyPr/>
          <a:lstStyle/>
          <a:p>
            <a:fld id="{C7B75284-8EC0-4BD6-8DDF-E9712AE7FEC1}" type="slidenum">
              <a:rPr lang="es-MX" smtClean="0"/>
              <a:t>‹Nº›</a:t>
            </a:fld>
            <a:endParaRPr lang="es-MX"/>
          </a:p>
        </p:txBody>
      </p:sp>
    </p:spTree>
    <p:extLst>
      <p:ext uri="{BB962C8B-B14F-4D97-AF65-F5344CB8AC3E}">
        <p14:creationId xmlns:p14="http://schemas.microsoft.com/office/powerpoint/2010/main" val="332691727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xmlns="" id="{887BF94F-6578-4C95-9863-0269E947DB8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endParaRPr lang="es-MX"/>
          </a:p>
        </p:txBody>
      </p:sp>
      <p:sp>
        <p:nvSpPr>
          <p:cNvPr id="3" name="Marcador de texto 2">
            <a:extLst>
              <a:ext uri="{FF2B5EF4-FFF2-40B4-BE49-F238E27FC236}">
                <a16:creationId xmlns:a16="http://schemas.microsoft.com/office/drawing/2014/main" xmlns="" id="{0DE63215-60C5-4C18-A889-946E00DF296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Editar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fecha 3">
            <a:extLst>
              <a:ext uri="{FF2B5EF4-FFF2-40B4-BE49-F238E27FC236}">
                <a16:creationId xmlns:a16="http://schemas.microsoft.com/office/drawing/2014/main" xmlns="" id="{A00FD603-B9A7-4299-9464-1900B435B76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3478A94-DC2E-474E-93F5-FD1566C52660}" type="datetimeFigureOut">
              <a:rPr lang="es-MX" smtClean="0"/>
              <a:t>05/11/2018</a:t>
            </a:fld>
            <a:endParaRPr lang="es-MX"/>
          </a:p>
        </p:txBody>
      </p:sp>
      <p:sp>
        <p:nvSpPr>
          <p:cNvPr id="5" name="Marcador de pie de página 4">
            <a:extLst>
              <a:ext uri="{FF2B5EF4-FFF2-40B4-BE49-F238E27FC236}">
                <a16:creationId xmlns:a16="http://schemas.microsoft.com/office/drawing/2014/main" xmlns="" id="{7B8D4740-3A71-4C81-B982-407A49AF4BE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MX"/>
          </a:p>
        </p:txBody>
      </p:sp>
      <p:sp>
        <p:nvSpPr>
          <p:cNvPr id="6" name="Marcador de número de diapositiva 5">
            <a:extLst>
              <a:ext uri="{FF2B5EF4-FFF2-40B4-BE49-F238E27FC236}">
                <a16:creationId xmlns:a16="http://schemas.microsoft.com/office/drawing/2014/main" xmlns="" id="{6EBE1BD2-0046-43F3-9FAA-436490AD73D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7B75284-8EC0-4BD6-8DDF-E9712AE7FEC1}" type="slidenum">
              <a:rPr lang="es-MX" smtClean="0"/>
              <a:t>‹Nº›</a:t>
            </a:fld>
            <a:endParaRPr lang="es-MX"/>
          </a:p>
        </p:txBody>
      </p:sp>
    </p:spTree>
    <p:extLst>
      <p:ext uri="{BB962C8B-B14F-4D97-AF65-F5344CB8AC3E}">
        <p14:creationId xmlns:p14="http://schemas.microsoft.com/office/powerpoint/2010/main" val="424716420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MX"/>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3.emf"/><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4.emf"/><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chart" Target="../charts/chart1.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image" Target="../media/image17.emf"/><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9.emf"/><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0.emf"/><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8" Type="http://schemas.openxmlformats.org/officeDocument/2006/relationships/image" Target="../media/image27.jpeg"/><Relationship Id="rId3" Type="http://schemas.openxmlformats.org/officeDocument/2006/relationships/tags" Target="../tags/tag2.xml"/><Relationship Id="rId7" Type="http://schemas.openxmlformats.org/officeDocument/2006/relationships/image" Target="../media/image26.emf"/><Relationship Id="rId2" Type="http://schemas.openxmlformats.org/officeDocument/2006/relationships/tags" Target="../tags/tag1.xml"/><Relationship Id="rId1" Type="http://schemas.openxmlformats.org/officeDocument/2006/relationships/vmlDrawing" Target="../drawings/vmlDrawing1.vml"/><Relationship Id="rId6" Type="http://schemas.openxmlformats.org/officeDocument/2006/relationships/oleObject" Target="../embeddings/oleObject2.bin"/><Relationship Id="rId5" Type="http://schemas.openxmlformats.org/officeDocument/2006/relationships/notesSlide" Target="../notesSlides/notesSlide8.xml"/><Relationship Id="rId4"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3" Type="http://schemas.openxmlformats.org/officeDocument/2006/relationships/tags" Target="../tags/tag4.xml"/><Relationship Id="rId7" Type="http://schemas.openxmlformats.org/officeDocument/2006/relationships/image" Target="../media/image28.jpeg"/><Relationship Id="rId2" Type="http://schemas.openxmlformats.org/officeDocument/2006/relationships/tags" Target="../tags/tag3.xml"/><Relationship Id="rId1" Type="http://schemas.openxmlformats.org/officeDocument/2006/relationships/vmlDrawing" Target="../drawings/vmlDrawing2.vml"/><Relationship Id="rId6" Type="http://schemas.openxmlformats.org/officeDocument/2006/relationships/image" Target="../media/image26.emf"/><Relationship Id="rId5" Type="http://schemas.openxmlformats.org/officeDocument/2006/relationships/oleObject" Target="../embeddings/oleObject3.bin"/><Relationship Id="rId4"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3" Type="http://schemas.openxmlformats.org/officeDocument/2006/relationships/tags" Target="../tags/tag6.xml"/><Relationship Id="rId7" Type="http://schemas.openxmlformats.org/officeDocument/2006/relationships/image" Target="../media/image29.emf"/><Relationship Id="rId2" Type="http://schemas.openxmlformats.org/officeDocument/2006/relationships/tags" Target="../tags/tag5.xml"/><Relationship Id="rId1" Type="http://schemas.openxmlformats.org/officeDocument/2006/relationships/vmlDrawing" Target="../drawings/vmlDrawing3.vml"/><Relationship Id="rId6" Type="http://schemas.openxmlformats.org/officeDocument/2006/relationships/oleObject" Target="../embeddings/oleObject4.bin"/><Relationship Id="rId5" Type="http://schemas.openxmlformats.org/officeDocument/2006/relationships/notesSlide" Target="../notesSlides/notesSlide9.xml"/><Relationship Id="rId4"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tags" Target="../tags/tag8.xml"/><Relationship Id="rId7" Type="http://schemas.openxmlformats.org/officeDocument/2006/relationships/image" Target="../media/image29.emf"/><Relationship Id="rId2" Type="http://schemas.openxmlformats.org/officeDocument/2006/relationships/tags" Target="../tags/tag7.xml"/><Relationship Id="rId1" Type="http://schemas.openxmlformats.org/officeDocument/2006/relationships/vmlDrawing" Target="../drawings/vmlDrawing4.vml"/><Relationship Id="rId6" Type="http://schemas.openxmlformats.org/officeDocument/2006/relationships/oleObject" Target="../embeddings/oleObject5.bin"/><Relationship Id="rId5" Type="http://schemas.openxmlformats.org/officeDocument/2006/relationships/notesSlide" Target="../notesSlides/notesSlide10.xml"/><Relationship Id="rId4" Type="http://schemas.openxmlformats.org/officeDocument/2006/relationships/slideLayout" Target="../slideLayouts/slideLayout13.xml"/></Relationships>
</file>

<file path=ppt/slides/_rels/slide38.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34.emf"/><Relationship Id="rId2" Type="http://schemas.openxmlformats.org/officeDocument/2006/relationships/image" Target="../media/image33.emf"/><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3" Type="http://schemas.openxmlformats.org/officeDocument/2006/relationships/image" Target="../media/image36.emf"/><Relationship Id="rId2" Type="http://schemas.openxmlformats.org/officeDocument/2006/relationships/image" Target="../media/image35.emf"/><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image" Target="../media/image37.tiff"/><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43.emf"/><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2" Type="http://schemas.openxmlformats.org/officeDocument/2006/relationships/image" Target="../media/image44.emf"/><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2" Type="http://schemas.openxmlformats.org/officeDocument/2006/relationships/image" Target="../media/image45.emf"/><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2" Type="http://schemas.openxmlformats.org/officeDocument/2006/relationships/image" Target="../media/image46.emf"/><Relationship Id="rId1" Type="http://schemas.openxmlformats.org/officeDocument/2006/relationships/slideLayout" Target="../slideLayouts/slideLayout4.xml"/></Relationships>
</file>

<file path=ppt/slides/_rels/slide54.xml.rels><?xml version="1.0" encoding="UTF-8" standalone="yes"?>
<Relationships xmlns="http://schemas.openxmlformats.org/package/2006/relationships"><Relationship Id="rId2" Type="http://schemas.openxmlformats.org/officeDocument/2006/relationships/image" Target="../media/image47.emf"/><Relationship Id="rId1" Type="http://schemas.openxmlformats.org/officeDocument/2006/relationships/slideLayout" Target="../slideLayouts/slideLayout4.xml"/></Relationships>
</file>

<file path=ppt/slides/_rels/slide55.xml.rels><?xml version="1.0" encoding="UTF-8" standalone="yes"?>
<Relationships xmlns="http://schemas.openxmlformats.org/package/2006/relationships"><Relationship Id="rId2" Type="http://schemas.openxmlformats.org/officeDocument/2006/relationships/image" Target="../media/image48.emf"/><Relationship Id="rId1" Type="http://schemas.openxmlformats.org/officeDocument/2006/relationships/slideLayout" Target="../slideLayouts/slideLayout4.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5.tiff"/><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6.wmf"/><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xmlns="" id="{3FEB77EB-6337-47D3-AD31-5BF474EB8AD5}"/>
              </a:ext>
            </a:extLst>
          </p:cNvPr>
          <p:cNvSpPr>
            <a:spLocks noGrp="1"/>
          </p:cNvSpPr>
          <p:nvPr>
            <p:ph type="ctrTitle"/>
          </p:nvPr>
        </p:nvSpPr>
        <p:spPr/>
        <p:txBody>
          <a:bodyPr/>
          <a:lstStyle/>
          <a:p>
            <a:r>
              <a:rPr lang="es-MX" dirty="0"/>
              <a:t>Vacunación contra </a:t>
            </a:r>
            <a:r>
              <a:rPr lang="es-MX" dirty="0" smtClean="0"/>
              <a:t>Influenza</a:t>
            </a:r>
            <a:br>
              <a:rPr lang="es-MX" dirty="0" smtClean="0"/>
            </a:br>
            <a:r>
              <a:rPr lang="es-MX" dirty="0" smtClean="0"/>
              <a:t>2018-2019</a:t>
            </a:r>
            <a:endParaRPr lang="es-MX" dirty="0"/>
          </a:p>
        </p:txBody>
      </p:sp>
      <p:sp>
        <p:nvSpPr>
          <p:cNvPr id="3" name="Subtítulo 2">
            <a:extLst>
              <a:ext uri="{FF2B5EF4-FFF2-40B4-BE49-F238E27FC236}">
                <a16:creationId xmlns:a16="http://schemas.microsoft.com/office/drawing/2014/main" xmlns="" id="{FAE9E803-A9C7-42B3-9145-885F37A43AF0}"/>
              </a:ext>
            </a:extLst>
          </p:cNvPr>
          <p:cNvSpPr>
            <a:spLocks noGrp="1"/>
          </p:cNvSpPr>
          <p:nvPr>
            <p:ph type="subTitle" idx="1"/>
          </p:nvPr>
        </p:nvSpPr>
        <p:spPr>
          <a:xfrm>
            <a:off x="1524000" y="4569192"/>
            <a:ext cx="9144000" cy="1655762"/>
          </a:xfrm>
        </p:spPr>
        <p:txBody>
          <a:bodyPr>
            <a:normAutofit/>
          </a:bodyPr>
          <a:lstStyle/>
          <a:p>
            <a:endParaRPr lang="es-MX" dirty="0"/>
          </a:p>
        </p:txBody>
      </p:sp>
    </p:spTree>
    <p:extLst>
      <p:ext uri="{BB962C8B-B14F-4D97-AF65-F5344CB8AC3E}">
        <p14:creationId xmlns:p14="http://schemas.microsoft.com/office/powerpoint/2010/main" val="131589031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02350" y="-103551"/>
            <a:ext cx="10967096" cy="1143000"/>
          </a:xfrm>
          <a:noFill/>
        </p:spPr>
        <p:txBody>
          <a:bodyPr rtlCol="0">
            <a:normAutofit/>
          </a:bodyPr>
          <a:lstStyle/>
          <a:p>
            <a:pPr algn="l">
              <a:defRPr/>
            </a:pPr>
            <a:r>
              <a:rPr lang="es-MX" sz="3906" b="1" dirty="0">
                <a:latin typeface="Cambria Math" panose="02040503050406030204" pitchFamily="18" charset="0"/>
                <a:ea typeface="Cambria Math" panose="02040503050406030204" pitchFamily="18" charset="0"/>
              </a:rPr>
              <a:t>¿Estacional?   ¿Variante?   ¿Pandémico?</a:t>
            </a:r>
          </a:p>
        </p:txBody>
      </p:sp>
      <p:sp>
        <p:nvSpPr>
          <p:cNvPr id="3" name="Marcador de contenido 2"/>
          <p:cNvSpPr>
            <a:spLocks noGrp="1"/>
          </p:cNvSpPr>
          <p:nvPr>
            <p:ph idx="1"/>
          </p:nvPr>
        </p:nvSpPr>
        <p:spPr>
          <a:xfrm>
            <a:off x="612454" y="1526671"/>
            <a:ext cx="10967096" cy="4525963"/>
          </a:xfrm>
        </p:spPr>
        <p:txBody>
          <a:bodyPr rtlCol="0">
            <a:normAutofit lnSpcReduction="10000"/>
          </a:bodyPr>
          <a:lstStyle/>
          <a:p>
            <a:pPr marL="0" indent="0" algn="just">
              <a:buNone/>
              <a:defRPr/>
            </a:pPr>
            <a:r>
              <a:rPr lang="es-MX" dirty="0">
                <a:latin typeface="Cambria Math" panose="02040503050406030204" pitchFamily="18" charset="0"/>
                <a:ea typeface="Cambria Math" panose="02040503050406030204" pitchFamily="18" charset="0"/>
              </a:rPr>
              <a:t>Son definiciones epidemiológicas</a:t>
            </a:r>
          </a:p>
          <a:p>
            <a:pPr marL="0" indent="0" algn="just">
              <a:buNone/>
              <a:defRPr/>
            </a:pPr>
            <a:endParaRPr lang="es-MX" dirty="0">
              <a:latin typeface="Cambria Math" panose="02040503050406030204" pitchFamily="18" charset="0"/>
              <a:ea typeface="Cambria Math" panose="02040503050406030204" pitchFamily="18" charset="0"/>
            </a:endParaRPr>
          </a:p>
          <a:p>
            <a:pPr algn="just">
              <a:defRPr/>
            </a:pPr>
            <a:r>
              <a:rPr lang="es-MX" b="1" dirty="0">
                <a:solidFill>
                  <a:schemeClr val="accent1">
                    <a:lumMod val="75000"/>
                  </a:schemeClr>
                </a:solidFill>
                <a:latin typeface="Cambria Math" panose="02040503050406030204" pitchFamily="18" charset="0"/>
                <a:ea typeface="Cambria Math" panose="02040503050406030204" pitchFamily="18" charset="0"/>
              </a:rPr>
              <a:t>Estacional: </a:t>
            </a:r>
            <a:r>
              <a:rPr lang="es-MX" dirty="0">
                <a:latin typeface="Cambria Math" panose="02040503050406030204" pitchFamily="18" charset="0"/>
                <a:ea typeface="Cambria Math" panose="02040503050406030204" pitchFamily="18" charset="0"/>
              </a:rPr>
              <a:t>cepas que circulan anualmente, generalmente en invierno.</a:t>
            </a:r>
          </a:p>
          <a:p>
            <a:pPr algn="just">
              <a:defRPr/>
            </a:pPr>
            <a:endParaRPr lang="es-MX" dirty="0">
              <a:latin typeface="Cambria Math" panose="02040503050406030204" pitchFamily="18" charset="0"/>
              <a:ea typeface="Cambria Math" panose="02040503050406030204" pitchFamily="18" charset="0"/>
            </a:endParaRPr>
          </a:p>
          <a:p>
            <a:pPr algn="just">
              <a:defRPr/>
            </a:pPr>
            <a:r>
              <a:rPr lang="es-MX" b="1" dirty="0">
                <a:solidFill>
                  <a:srgbClr val="C00000"/>
                </a:solidFill>
                <a:latin typeface="Cambria Math" panose="02040503050406030204" pitchFamily="18" charset="0"/>
                <a:ea typeface="Cambria Math" panose="02040503050406030204" pitchFamily="18" charset="0"/>
              </a:rPr>
              <a:t>Pandémico: </a:t>
            </a:r>
            <a:r>
              <a:rPr lang="es-MX" dirty="0">
                <a:latin typeface="Cambria Math" panose="02040503050406030204" pitchFamily="18" charset="0"/>
                <a:ea typeface="Cambria Math" panose="02040503050406030204" pitchFamily="18" charset="0"/>
              </a:rPr>
              <a:t>cepa no circulante previamente, que comienza a transmitirse entre personas, y que afecta varios países de dos o más regiones geográficas (ej. América, Asia).</a:t>
            </a:r>
          </a:p>
          <a:p>
            <a:pPr algn="just">
              <a:defRPr/>
            </a:pPr>
            <a:endParaRPr lang="es-MX" dirty="0">
              <a:latin typeface="Cambria Math" panose="02040503050406030204" pitchFamily="18" charset="0"/>
              <a:ea typeface="Cambria Math" panose="02040503050406030204" pitchFamily="18" charset="0"/>
            </a:endParaRPr>
          </a:p>
          <a:p>
            <a:pPr algn="just">
              <a:defRPr/>
            </a:pPr>
            <a:r>
              <a:rPr lang="es-MX" b="1" dirty="0">
                <a:solidFill>
                  <a:srgbClr val="00B050"/>
                </a:solidFill>
                <a:latin typeface="Cambria Math" panose="02040503050406030204" pitchFamily="18" charset="0"/>
                <a:ea typeface="Cambria Math" panose="02040503050406030204" pitchFamily="18" charset="0"/>
              </a:rPr>
              <a:t>Variante o </a:t>
            </a:r>
            <a:r>
              <a:rPr lang="es-MX" b="1" dirty="0" err="1">
                <a:solidFill>
                  <a:srgbClr val="00B050"/>
                </a:solidFill>
                <a:latin typeface="Cambria Math" panose="02040503050406030204" pitchFamily="18" charset="0"/>
                <a:ea typeface="Cambria Math" panose="02040503050406030204" pitchFamily="18" charset="0"/>
              </a:rPr>
              <a:t>zoonótica</a:t>
            </a:r>
            <a:r>
              <a:rPr lang="es-MX" b="1" dirty="0">
                <a:solidFill>
                  <a:srgbClr val="00B050"/>
                </a:solidFill>
                <a:latin typeface="Cambria Math" panose="02040503050406030204" pitchFamily="18" charset="0"/>
                <a:ea typeface="Cambria Math" panose="02040503050406030204" pitchFamily="18" charset="0"/>
              </a:rPr>
              <a:t>:</a:t>
            </a:r>
            <a:r>
              <a:rPr lang="es-MX" dirty="0">
                <a:solidFill>
                  <a:srgbClr val="00B050"/>
                </a:solidFill>
                <a:latin typeface="Cambria Math" panose="02040503050406030204" pitchFamily="18" charset="0"/>
                <a:ea typeface="Cambria Math" panose="02040503050406030204" pitchFamily="18" charset="0"/>
              </a:rPr>
              <a:t>  </a:t>
            </a:r>
            <a:r>
              <a:rPr lang="es-MX" dirty="0">
                <a:latin typeface="Cambria Math" panose="02040503050406030204" pitchFamily="18" charset="0"/>
                <a:ea typeface="Cambria Math" panose="02040503050406030204" pitchFamily="18" charset="0"/>
              </a:rPr>
              <a:t>cepas circulando en otras especies, que esporádicamente pueden afectar a humanos.</a:t>
            </a:r>
          </a:p>
          <a:p>
            <a:pPr algn="just">
              <a:defRPr/>
            </a:pPr>
            <a:endParaRPr lang="es-MX" dirty="0">
              <a:latin typeface="Cambria Math" panose="02040503050406030204" pitchFamily="18" charset="0"/>
              <a:ea typeface="Cambria Math" panose="02040503050406030204" pitchFamily="18" charset="0"/>
            </a:endParaRPr>
          </a:p>
          <a:p>
            <a:pPr lvl="1" algn="just">
              <a:defRPr/>
            </a:pPr>
            <a:endParaRPr lang="es-MX" dirty="0">
              <a:latin typeface="Cambria Math" panose="02040503050406030204" pitchFamily="18" charset="0"/>
              <a:ea typeface="Cambria Math" panose="02040503050406030204" pitchFamily="18" charset="0"/>
            </a:endParaRPr>
          </a:p>
        </p:txBody>
      </p:sp>
      <p:sp>
        <p:nvSpPr>
          <p:cNvPr id="9220" name="CuadroTexto 3"/>
          <p:cNvSpPr txBox="1">
            <a:spLocks noChangeArrowheads="1"/>
          </p:cNvSpPr>
          <p:nvPr/>
        </p:nvSpPr>
        <p:spPr bwMode="auto">
          <a:xfrm>
            <a:off x="5627061" y="6411822"/>
            <a:ext cx="626222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s-MX" altLang="es-MX" sz="1400" dirty="0">
                <a:latin typeface="Cambria Math" panose="02040503050406030204" pitchFamily="18" charset="0"/>
                <a:ea typeface="Cambria Math" panose="02040503050406030204" pitchFamily="18" charset="0"/>
              </a:rPr>
              <a:t>http://www.who.int/influenza/GIP_InfluenzaVirusInfectionsHumans_Jul13.pdf</a:t>
            </a:r>
          </a:p>
        </p:txBody>
      </p:sp>
    </p:spTree>
    <p:extLst>
      <p:ext uri="{BB962C8B-B14F-4D97-AF65-F5344CB8AC3E}">
        <p14:creationId xmlns:p14="http://schemas.microsoft.com/office/powerpoint/2010/main" val="219692867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1 Título"/>
          <p:cNvSpPr txBox="1">
            <a:spLocks/>
          </p:cNvSpPr>
          <p:nvPr/>
        </p:nvSpPr>
        <p:spPr>
          <a:xfrm>
            <a:off x="2119793" y="2421463"/>
            <a:ext cx="8225322" cy="1142406"/>
          </a:xfrm>
          <a:prstGeom prst="rect">
            <a:avLst/>
          </a:prstGeom>
          <a:noFill/>
        </p:spPr>
        <p:txBody>
          <a:bodyPr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defRPr/>
            </a:pPr>
            <a:r>
              <a:rPr lang="es-MX" sz="5312" b="1" dirty="0">
                <a:latin typeface="Cambria Math" panose="02040503050406030204" pitchFamily="18" charset="0"/>
                <a:ea typeface="Cambria Math" panose="02040503050406030204" pitchFamily="18" charset="0"/>
              </a:rPr>
              <a:t>Epidemiología</a:t>
            </a:r>
          </a:p>
        </p:txBody>
      </p:sp>
    </p:spTree>
    <p:extLst>
      <p:ext uri="{BB962C8B-B14F-4D97-AF65-F5344CB8AC3E}">
        <p14:creationId xmlns:p14="http://schemas.microsoft.com/office/powerpoint/2010/main" val="331334918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xmlns="" id="{3ED972DF-7954-4A97-83D0-B94B4E71D948}"/>
              </a:ext>
            </a:extLst>
          </p:cNvPr>
          <p:cNvSpPr>
            <a:spLocks noGrp="1"/>
          </p:cNvSpPr>
          <p:nvPr>
            <p:ph type="title"/>
          </p:nvPr>
        </p:nvSpPr>
        <p:spPr>
          <a:xfrm>
            <a:off x="838200" y="391758"/>
            <a:ext cx="10515600" cy="1325563"/>
          </a:xfrm>
        </p:spPr>
        <p:txBody>
          <a:bodyPr/>
          <a:lstStyle/>
          <a:p>
            <a:r>
              <a:rPr lang="es-MX" dirty="0"/>
              <a:t>Subtipos de influenza. México 2012-2018</a:t>
            </a:r>
          </a:p>
        </p:txBody>
      </p:sp>
      <p:pic>
        <p:nvPicPr>
          <p:cNvPr id="5" name="Imagen 4">
            <a:extLst>
              <a:ext uri="{FF2B5EF4-FFF2-40B4-BE49-F238E27FC236}">
                <a16:creationId xmlns:a16="http://schemas.microsoft.com/office/drawing/2014/main" xmlns="" id="{73EF2D48-2CFA-417F-98F5-D437027F8CD9}"/>
              </a:ext>
            </a:extLst>
          </p:cNvPr>
          <p:cNvPicPr>
            <a:picLocks noChangeAspect="1"/>
          </p:cNvPicPr>
          <p:nvPr/>
        </p:nvPicPr>
        <p:blipFill>
          <a:blip r:embed="rId2"/>
          <a:stretch>
            <a:fillRect/>
          </a:stretch>
        </p:blipFill>
        <p:spPr>
          <a:xfrm>
            <a:off x="1447337" y="1452182"/>
            <a:ext cx="9297325" cy="5014060"/>
          </a:xfrm>
          <a:prstGeom prst="rect">
            <a:avLst/>
          </a:prstGeom>
        </p:spPr>
      </p:pic>
    </p:spTree>
    <p:extLst>
      <p:ext uri="{BB962C8B-B14F-4D97-AF65-F5344CB8AC3E}">
        <p14:creationId xmlns:p14="http://schemas.microsoft.com/office/powerpoint/2010/main" val="290873624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xmlns="" id="{709A8C01-E5BF-42F7-9F24-9D44EAF2AF4B}"/>
              </a:ext>
            </a:extLst>
          </p:cNvPr>
          <p:cNvSpPr>
            <a:spLocks noGrp="1"/>
          </p:cNvSpPr>
          <p:nvPr>
            <p:ph type="title"/>
          </p:nvPr>
        </p:nvSpPr>
        <p:spPr>
          <a:xfrm>
            <a:off x="838200" y="365125"/>
            <a:ext cx="10515600" cy="1325563"/>
          </a:xfrm>
        </p:spPr>
        <p:txBody>
          <a:bodyPr>
            <a:normAutofit/>
          </a:bodyPr>
          <a:lstStyle/>
          <a:p>
            <a:r>
              <a:rPr lang="es-MX" sz="4000" dirty="0"/>
              <a:t>Subtipos de influenza. Estados Unidos. 2012-2018</a:t>
            </a:r>
          </a:p>
        </p:txBody>
      </p:sp>
      <p:pic>
        <p:nvPicPr>
          <p:cNvPr id="4" name="Imagen 3">
            <a:extLst>
              <a:ext uri="{FF2B5EF4-FFF2-40B4-BE49-F238E27FC236}">
                <a16:creationId xmlns:a16="http://schemas.microsoft.com/office/drawing/2014/main" xmlns="" id="{E80C5878-9912-4C5A-A979-A6B05923E695}"/>
              </a:ext>
            </a:extLst>
          </p:cNvPr>
          <p:cNvPicPr>
            <a:picLocks noChangeAspect="1"/>
          </p:cNvPicPr>
          <p:nvPr/>
        </p:nvPicPr>
        <p:blipFill>
          <a:blip r:embed="rId2"/>
          <a:stretch>
            <a:fillRect/>
          </a:stretch>
        </p:blipFill>
        <p:spPr>
          <a:xfrm>
            <a:off x="1733550" y="1619250"/>
            <a:ext cx="8724900" cy="4705350"/>
          </a:xfrm>
          <a:prstGeom prst="rect">
            <a:avLst/>
          </a:prstGeom>
        </p:spPr>
      </p:pic>
    </p:spTree>
    <p:extLst>
      <p:ext uri="{BB962C8B-B14F-4D97-AF65-F5344CB8AC3E}">
        <p14:creationId xmlns:p14="http://schemas.microsoft.com/office/powerpoint/2010/main" val="335623139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xmlns="" id="{3ED972DF-7954-4A97-83D0-B94B4E71D948}"/>
              </a:ext>
            </a:extLst>
          </p:cNvPr>
          <p:cNvSpPr>
            <a:spLocks noGrp="1"/>
          </p:cNvSpPr>
          <p:nvPr>
            <p:ph type="title"/>
          </p:nvPr>
        </p:nvSpPr>
        <p:spPr>
          <a:xfrm>
            <a:off x="838200" y="391758"/>
            <a:ext cx="10515600" cy="1325563"/>
          </a:xfrm>
        </p:spPr>
        <p:txBody>
          <a:bodyPr/>
          <a:lstStyle/>
          <a:p>
            <a:r>
              <a:rPr lang="es-MX" dirty="0"/>
              <a:t>Subtipos de influenza. México 2017-2018</a:t>
            </a:r>
          </a:p>
        </p:txBody>
      </p:sp>
      <p:pic>
        <p:nvPicPr>
          <p:cNvPr id="3" name="Imagen 2">
            <a:extLst>
              <a:ext uri="{FF2B5EF4-FFF2-40B4-BE49-F238E27FC236}">
                <a16:creationId xmlns:a16="http://schemas.microsoft.com/office/drawing/2014/main" xmlns="" id="{A0B6310F-2507-4DA6-AE39-14A1ECA86BD0}"/>
              </a:ext>
            </a:extLst>
          </p:cNvPr>
          <p:cNvPicPr>
            <a:picLocks noChangeAspect="1"/>
          </p:cNvPicPr>
          <p:nvPr/>
        </p:nvPicPr>
        <p:blipFill>
          <a:blip r:embed="rId2"/>
          <a:stretch>
            <a:fillRect/>
          </a:stretch>
        </p:blipFill>
        <p:spPr>
          <a:xfrm>
            <a:off x="1733550" y="1717321"/>
            <a:ext cx="8724900" cy="4705350"/>
          </a:xfrm>
          <a:prstGeom prst="rect">
            <a:avLst/>
          </a:prstGeom>
        </p:spPr>
      </p:pic>
    </p:spTree>
    <p:extLst>
      <p:ext uri="{BB962C8B-B14F-4D97-AF65-F5344CB8AC3E}">
        <p14:creationId xmlns:p14="http://schemas.microsoft.com/office/powerpoint/2010/main" val="292403695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xmlns="" id="{709A8C01-E5BF-42F7-9F24-9D44EAF2AF4B}"/>
              </a:ext>
            </a:extLst>
          </p:cNvPr>
          <p:cNvSpPr>
            <a:spLocks noGrp="1"/>
          </p:cNvSpPr>
          <p:nvPr>
            <p:ph type="title"/>
          </p:nvPr>
        </p:nvSpPr>
        <p:spPr>
          <a:xfrm>
            <a:off x="838200" y="365125"/>
            <a:ext cx="10515600" cy="1325563"/>
          </a:xfrm>
        </p:spPr>
        <p:txBody>
          <a:bodyPr>
            <a:normAutofit/>
          </a:bodyPr>
          <a:lstStyle/>
          <a:p>
            <a:r>
              <a:rPr lang="es-MX" sz="4000" dirty="0"/>
              <a:t>Subtipos de influenza. Estados Unidos. 2017-2018</a:t>
            </a:r>
          </a:p>
        </p:txBody>
      </p:sp>
      <p:pic>
        <p:nvPicPr>
          <p:cNvPr id="5" name="Imagen 4">
            <a:extLst>
              <a:ext uri="{FF2B5EF4-FFF2-40B4-BE49-F238E27FC236}">
                <a16:creationId xmlns:a16="http://schemas.microsoft.com/office/drawing/2014/main" xmlns="" id="{107ECB72-AF1D-4AD3-9F2C-E1CD48F277D2}"/>
              </a:ext>
            </a:extLst>
          </p:cNvPr>
          <p:cNvPicPr>
            <a:picLocks noChangeAspect="1"/>
          </p:cNvPicPr>
          <p:nvPr/>
        </p:nvPicPr>
        <p:blipFill>
          <a:blip r:embed="rId2"/>
          <a:stretch>
            <a:fillRect/>
          </a:stretch>
        </p:blipFill>
        <p:spPr>
          <a:xfrm>
            <a:off x="1733550" y="1690688"/>
            <a:ext cx="8724900" cy="4705350"/>
          </a:xfrm>
          <a:prstGeom prst="rect">
            <a:avLst/>
          </a:prstGeom>
        </p:spPr>
      </p:pic>
    </p:spTree>
    <p:extLst>
      <p:ext uri="{BB962C8B-B14F-4D97-AF65-F5344CB8AC3E}">
        <p14:creationId xmlns:p14="http://schemas.microsoft.com/office/powerpoint/2010/main" val="366824326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p:cNvSpPr txBox="1">
            <a:spLocks noGrp="1"/>
          </p:cNvSpPr>
          <p:nvPr>
            <p:ph type="title"/>
          </p:nvPr>
        </p:nvSpPr>
        <p:spPr>
          <a:xfrm>
            <a:off x="550788" y="-74810"/>
            <a:ext cx="10967096" cy="1143000"/>
          </a:xfrm>
          <a:prstGeom prst="rect">
            <a:avLst/>
          </a:prstGeom>
          <a:noFill/>
        </p:spPr>
        <p:txBody>
          <a:bodyPr anchor="ctr">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defRPr/>
            </a:pPr>
            <a:r>
              <a:rPr lang="es-MX" sz="3906" b="1" dirty="0">
                <a:latin typeface="Cambria Math" panose="02040503050406030204" pitchFamily="18" charset="0"/>
                <a:ea typeface="Cambria Math" panose="02040503050406030204" pitchFamily="18" charset="0"/>
              </a:rPr>
              <a:t>Epidemiología temporadas de influenza, México.</a:t>
            </a:r>
          </a:p>
        </p:txBody>
      </p:sp>
      <p:sp>
        <p:nvSpPr>
          <p:cNvPr id="3" name="Marcador de contenido 2"/>
          <p:cNvSpPr>
            <a:spLocks noGrp="1"/>
          </p:cNvSpPr>
          <p:nvPr>
            <p:ph idx="1"/>
          </p:nvPr>
        </p:nvSpPr>
        <p:spPr/>
        <p:txBody>
          <a:bodyPr/>
          <a:lstStyle/>
          <a:p>
            <a:pPr marL="0" indent="0">
              <a:buNone/>
            </a:pPr>
            <a:endParaRPr lang="es-MX" dirty="0"/>
          </a:p>
          <a:p>
            <a:endParaRPr lang="es-MX" dirty="0"/>
          </a:p>
        </p:txBody>
      </p:sp>
      <p:pic>
        <p:nvPicPr>
          <p:cNvPr id="6" name="Imagen 5">
            <a:extLst>
              <a:ext uri="{FF2B5EF4-FFF2-40B4-BE49-F238E27FC236}">
                <a16:creationId xmlns:a16="http://schemas.microsoft.com/office/drawing/2014/main" xmlns="" id="{9776300F-7677-4A69-978B-99A1D5FB6FCE}"/>
              </a:ext>
            </a:extLst>
          </p:cNvPr>
          <p:cNvPicPr>
            <a:picLocks noChangeAspect="1"/>
          </p:cNvPicPr>
          <p:nvPr/>
        </p:nvPicPr>
        <p:blipFill>
          <a:blip r:embed="rId2"/>
          <a:stretch>
            <a:fillRect/>
          </a:stretch>
        </p:blipFill>
        <p:spPr>
          <a:xfrm>
            <a:off x="764353" y="1201192"/>
            <a:ext cx="11313268" cy="4727205"/>
          </a:xfrm>
          <a:prstGeom prst="rect">
            <a:avLst/>
          </a:prstGeom>
        </p:spPr>
      </p:pic>
      <p:sp>
        <p:nvSpPr>
          <p:cNvPr id="8" name="CuadroTexto 7">
            <a:extLst>
              <a:ext uri="{FF2B5EF4-FFF2-40B4-BE49-F238E27FC236}">
                <a16:creationId xmlns:a16="http://schemas.microsoft.com/office/drawing/2014/main" xmlns="" id="{CB1CEC71-2F40-430B-99E4-7E2A4F4AC578}"/>
              </a:ext>
            </a:extLst>
          </p:cNvPr>
          <p:cNvSpPr txBox="1"/>
          <p:nvPr/>
        </p:nvSpPr>
        <p:spPr>
          <a:xfrm>
            <a:off x="5902412" y="6221438"/>
            <a:ext cx="5967531" cy="356893"/>
          </a:xfrm>
          <a:prstGeom prst="rect">
            <a:avLst/>
          </a:prstGeom>
          <a:noFill/>
        </p:spPr>
        <p:txBody>
          <a:bodyPr wrap="none" rtlCol="0">
            <a:spAutoFit/>
          </a:bodyPr>
          <a:lstStyle/>
          <a:p>
            <a:r>
              <a:rPr lang="es-MX" sz="1719" dirty="0"/>
              <a:t>Fuente: Informe semanal de Influenza, SINAVE. Semana 37, 2018</a:t>
            </a:r>
          </a:p>
        </p:txBody>
      </p:sp>
    </p:spTree>
    <p:extLst>
      <p:ext uri="{BB962C8B-B14F-4D97-AF65-F5344CB8AC3E}">
        <p14:creationId xmlns:p14="http://schemas.microsoft.com/office/powerpoint/2010/main" val="352908389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p:cNvSpPr txBox="1">
            <a:spLocks noGrp="1"/>
          </p:cNvSpPr>
          <p:nvPr>
            <p:ph type="title"/>
          </p:nvPr>
        </p:nvSpPr>
        <p:spPr>
          <a:xfrm>
            <a:off x="550788" y="294501"/>
            <a:ext cx="10967096" cy="1143000"/>
          </a:xfrm>
          <a:prstGeom prst="rect">
            <a:avLst/>
          </a:prstGeom>
          <a:noFill/>
        </p:spPr>
        <p:txBody>
          <a:bodyPr anchor="ctr">
            <a:normAutofit fontScale="9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defRPr/>
            </a:pPr>
            <a:r>
              <a:rPr lang="es-MX" sz="3906" b="1" dirty="0">
                <a:latin typeface="Cambria Math" panose="02040503050406030204" pitchFamily="18" charset="0"/>
                <a:ea typeface="Cambria Math" panose="02040503050406030204" pitchFamily="18" charset="0"/>
              </a:rPr>
              <a:t>Epidemiología temporadas de influenza. Estado </a:t>
            </a:r>
            <a:r>
              <a:rPr lang="es-MX" sz="3906" b="1" dirty="0" err="1">
                <a:latin typeface="Cambria Math" panose="02040503050406030204" pitchFamily="18" charset="0"/>
                <a:ea typeface="Cambria Math" panose="02040503050406030204" pitchFamily="18" charset="0"/>
              </a:rPr>
              <a:t>interestacional</a:t>
            </a:r>
            <a:r>
              <a:rPr lang="es-MX" sz="3906" b="1" dirty="0">
                <a:latin typeface="Cambria Math" panose="02040503050406030204" pitchFamily="18" charset="0"/>
                <a:ea typeface="Cambria Math" panose="02040503050406030204" pitchFamily="18" charset="0"/>
              </a:rPr>
              <a:t> 2018.</a:t>
            </a:r>
          </a:p>
        </p:txBody>
      </p:sp>
      <p:sp>
        <p:nvSpPr>
          <p:cNvPr id="3" name="Marcador de contenido 2"/>
          <p:cNvSpPr>
            <a:spLocks noGrp="1"/>
          </p:cNvSpPr>
          <p:nvPr>
            <p:ph idx="1"/>
          </p:nvPr>
        </p:nvSpPr>
        <p:spPr>
          <a:xfrm>
            <a:off x="840934" y="1825626"/>
            <a:ext cx="10510133" cy="4351338"/>
          </a:xfrm>
        </p:spPr>
        <p:txBody>
          <a:bodyPr/>
          <a:lstStyle/>
          <a:p>
            <a:pPr marL="0" indent="0">
              <a:buNone/>
            </a:pPr>
            <a:endParaRPr lang="es-MX"/>
          </a:p>
          <a:p>
            <a:endParaRPr lang="es-MX" dirty="0"/>
          </a:p>
        </p:txBody>
      </p:sp>
      <p:pic>
        <p:nvPicPr>
          <p:cNvPr id="2" name="Imagen 1">
            <a:extLst>
              <a:ext uri="{FF2B5EF4-FFF2-40B4-BE49-F238E27FC236}">
                <a16:creationId xmlns:a16="http://schemas.microsoft.com/office/drawing/2014/main" xmlns="" id="{3D500426-D501-406B-9661-44DC79B39E34}"/>
              </a:ext>
            </a:extLst>
          </p:cNvPr>
          <p:cNvPicPr>
            <a:picLocks noChangeAspect="1"/>
          </p:cNvPicPr>
          <p:nvPr/>
        </p:nvPicPr>
        <p:blipFill>
          <a:blip r:embed="rId2"/>
          <a:stretch>
            <a:fillRect/>
          </a:stretch>
        </p:blipFill>
        <p:spPr>
          <a:xfrm>
            <a:off x="16763" y="1825626"/>
            <a:ext cx="12158475" cy="4351338"/>
          </a:xfrm>
          <a:prstGeom prst="rect">
            <a:avLst/>
          </a:prstGeom>
        </p:spPr>
      </p:pic>
    </p:spTree>
    <p:extLst>
      <p:ext uri="{BB962C8B-B14F-4D97-AF65-F5344CB8AC3E}">
        <p14:creationId xmlns:p14="http://schemas.microsoft.com/office/powerpoint/2010/main" val="89621164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p:cNvSpPr txBox="1">
            <a:spLocks noGrp="1"/>
          </p:cNvSpPr>
          <p:nvPr>
            <p:ph type="title"/>
          </p:nvPr>
        </p:nvSpPr>
        <p:spPr>
          <a:xfrm>
            <a:off x="550788" y="294501"/>
            <a:ext cx="10967096" cy="1143000"/>
          </a:xfrm>
          <a:prstGeom prst="rect">
            <a:avLst/>
          </a:prstGeom>
          <a:noFill/>
        </p:spPr>
        <p:txBody>
          <a:bodyPr anchor="ctr">
            <a:normAutofit fontScale="9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defRPr/>
            </a:pPr>
            <a:r>
              <a:rPr lang="es-MX" sz="3906" b="1" dirty="0">
                <a:latin typeface="Cambria Math" panose="02040503050406030204" pitchFamily="18" charset="0"/>
                <a:ea typeface="Cambria Math" panose="02040503050406030204" pitchFamily="18" charset="0"/>
              </a:rPr>
              <a:t>Epidemiología temporadas de influenza. Estado </a:t>
            </a:r>
            <a:r>
              <a:rPr lang="es-MX" sz="3906" b="1" dirty="0" err="1">
                <a:latin typeface="Cambria Math" panose="02040503050406030204" pitchFamily="18" charset="0"/>
                <a:ea typeface="Cambria Math" panose="02040503050406030204" pitchFamily="18" charset="0"/>
              </a:rPr>
              <a:t>interestacional</a:t>
            </a:r>
            <a:r>
              <a:rPr lang="es-MX" sz="3906" b="1" dirty="0">
                <a:latin typeface="Cambria Math" panose="02040503050406030204" pitchFamily="18" charset="0"/>
                <a:ea typeface="Cambria Math" panose="02040503050406030204" pitchFamily="18" charset="0"/>
              </a:rPr>
              <a:t> 2018.</a:t>
            </a:r>
          </a:p>
        </p:txBody>
      </p:sp>
      <p:sp>
        <p:nvSpPr>
          <p:cNvPr id="3" name="Marcador de contenido 2"/>
          <p:cNvSpPr>
            <a:spLocks noGrp="1"/>
          </p:cNvSpPr>
          <p:nvPr>
            <p:ph idx="1"/>
          </p:nvPr>
        </p:nvSpPr>
        <p:spPr>
          <a:xfrm>
            <a:off x="840934" y="1825626"/>
            <a:ext cx="10510133" cy="4351338"/>
          </a:xfrm>
        </p:spPr>
        <p:txBody>
          <a:bodyPr/>
          <a:lstStyle/>
          <a:p>
            <a:pPr marL="0" indent="0">
              <a:buNone/>
            </a:pPr>
            <a:endParaRPr lang="es-MX"/>
          </a:p>
          <a:p>
            <a:endParaRPr lang="es-MX" dirty="0"/>
          </a:p>
        </p:txBody>
      </p:sp>
      <p:pic>
        <p:nvPicPr>
          <p:cNvPr id="5" name="Imagen 4">
            <a:extLst>
              <a:ext uri="{FF2B5EF4-FFF2-40B4-BE49-F238E27FC236}">
                <a16:creationId xmlns:a16="http://schemas.microsoft.com/office/drawing/2014/main" xmlns="" id="{033AF044-2413-444E-BD8B-105C005537D1}"/>
              </a:ext>
            </a:extLst>
          </p:cNvPr>
          <p:cNvPicPr>
            <a:picLocks noChangeAspect="1"/>
          </p:cNvPicPr>
          <p:nvPr/>
        </p:nvPicPr>
        <p:blipFill>
          <a:blip r:embed="rId2"/>
          <a:stretch>
            <a:fillRect/>
          </a:stretch>
        </p:blipFill>
        <p:spPr>
          <a:xfrm>
            <a:off x="23870" y="1825626"/>
            <a:ext cx="12164962" cy="4221215"/>
          </a:xfrm>
          <a:prstGeom prst="rect">
            <a:avLst/>
          </a:prstGeom>
        </p:spPr>
      </p:pic>
    </p:spTree>
    <p:extLst>
      <p:ext uri="{BB962C8B-B14F-4D97-AF65-F5344CB8AC3E}">
        <p14:creationId xmlns:p14="http://schemas.microsoft.com/office/powerpoint/2010/main" val="393330967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txBox="1">
            <a:spLocks noChangeArrowheads="1"/>
          </p:cNvSpPr>
          <p:nvPr/>
        </p:nvSpPr>
        <p:spPr>
          <a:xfrm>
            <a:off x="681475" y="198528"/>
            <a:ext cx="8225322" cy="1142406"/>
          </a:xfrm>
          <a:prstGeom prst="rect">
            <a:avLst/>
          </a:prstGeom>
          <a:noFill/>
          <a:ln/>
        </p:spPr>
        <p:txBody>
          <a:bodyPr lIns="92028" tIns="46014" rIns="92028" bIns="46014"/>
          <a:lstStyle/>
          <a:p>
            <a:pPr algn="ctr">
              <a:defRPr/>
            </a:pPr>
            <a:r>
              <a:rPr lang="es-MX" sz="2812" dirty="0">
                <a:ea typeface="+mj-ea"/>
                <a:cs typeface="+mj-cs"/>
              </a:rPr>
              <a:t>Mortalidad por influenza en pacientes de cualquier edad con problemas de salud</a:t>
            </a:r>
          </a:p>
        </p:txBody>
      </p:sp>
      <p:grpSp>
        <p:nvGrpSpPr>
          <p:cNvPr id="4" name="Grupo 3">
            <a:extLst>
              <a:ext uri="{FF2B5EF4-FFF2-40B4-BE49-F238E27FC236}">
                <a16:creationId xmlns:a16="http://schemas.microsoft.com/office/drawing/2014/main" xmlns="" id="{0FF1ED78-7F69-4C75-8E84-132EAADE05F6}"/>
              </a:ext>
            </a:extLst>
          </p:cNvPr>
          <p:cNvGrpSpPr/>
          <p:nvPr/>
        </p:nvGrpSpPr>
        <p:grpSpPr>
          <a:xfrm>
            <a:off x="1799285" y="2003772"/>
            <a:ext cx="12315920" cy="3689225"/>
            <a:chOff x="1799285" y="2003772"/>
            <a:chExt cx="12315920" cy="3689225"/>
          </a:xfrm>
        </p:grpSpPr>
        <p:grpSp>
          <p:nvGrpSpPr>
            <p:cNvPr id="13" name="Agrupar 12"/>
            <p:cNvGrpSpPr/>
            <p:nvPr/>
          </p:nvGrpSpPr>
          <p:grpSpPr>
            <a:xfrm>
              <a:off x="3399484" y="2003772"/>
              <a:ext cx="7463719" cy="3095864"/>
              <a:chOff x="1149597" y="1332352"/>
              <a:chExt cx="4777126" cy="1981496"/>
            </a:xfrm>
            <a:solidFill>
              <a:schemeClr val="accent1">
                <a:lumMod val="60000"/>
                <a:lumOff val="40000"/>
              </a:schemeClr>
            </a:solidFill>
          </p:grpSpPr>
          <p:sp>
            <p:nvSpPr>
              <p:cNvPr id="8" name="AutoShape 7"/>
              <p:cNvSpPr>
                <a:spLocks noChangeArrowheads="1"/>
              </p:cNvSpPr>
              <p:nvPr/>
            </p:nvSpPr>
            <p:spPr bwMode="auto">
              <a:xfrm rot="16200000">
                <a:off x="3090874" y="926789"/>
                <a:ext cx="445782" cy="4328335"/>
              </a:xfrm>
              <a:prstGeom prst="rtTriangle">
                <a:avLst/>
              </a:prstGeom>
              <a:grpFill/>
              <a:ln w="9525">
                <a:solidFill>
                  <a:schemeClr val="tx2">
                    <a:lumMod val="40000"/>
                    <a:lumOff val="60000"/>
                  </a:schemeClr>
                </a:solidFill>
                <a:miter lim="800000"/>
                <a:headEnd/>
                <a:tailEnd/>
              </a:ln>
              <a:effectLst/>
            </p:spPr>
            <p:txBody>
              <a:bodyPr wrap="none" anchor="ctr"/>
              <a:lstStyle/>
              <a:p>
                <a:pPr>
                  <a:defRPr/>
                </a:pPr>
                <a:endParaRPr lang="es-MX" sz="1400"/>
              </a:p>
            </p:txBody>
          </p:sp>
          <p:sp>
            <p:nvSpPr>
              <p:cNvPr id="11" name="AutoShape 6"/>
              <p:cNvSpPr>
                <a:spLocks noChangeArrowheads="1"/>
              </p:cNvSpPr>
              <p:nvPr/>
            </p:nvSpPr>
            <p:spPr bwMode="auto">
              <a:xfrm>
                <a:off x="4150535" y="1332352"/>
                <a:ext cx="1776188" cy="1803608"/>
              </a:xfrm>
              <a:prstGeom prst="upArrow">
                <a:avLst>
                  <a:gd name="adj1" fmla="val 50000"/>
                  <a:gd name="adj2" fmla="val 40820"/>
                </a:avLst>
              </a:prstGeom>
              <a:grpFill/>
              <a:ln w="9525">
                <a:noFill/>
                <a:miter lim="800000"/>
                <a:headEnd/>
                <a:tailEnd/>
              </a:ln>
              <a:effectLst/>
            </p:spPr>
            <p:txBody>
              <a:bodyPr wrap="none" anchor="ctr"/>
              <a:lstStyle/>
              <a:p>
                <a:pPr algn="ctr" eaLnBrk="0" hangingPunct="0">
                  <a:spcBef>
                    <a:spcPct val="50000"/>
                  </a:spcBef>
                  <a:defRPr/>
                </a:pPr>
                <a:endParaRPr lang="es-MX" sz="1400">
                  <a:cs typeface="Arial" pitchFamily="34" charset="0"/>
                </a:endParaRPr>
              </a:p>
            </p:txBody>
          </p:sp>
        </p:grpSp>
        <p:sp>
          <p:nvSpPr>
            <p:cNvPr id="3" name="Rectangle 3"/>
            <p:cNvSpPr>
              <a:spLocks noChangeArrowheads="1"/>
            </p:cNvSpPr>
            <p:nvPr/>
          </p:nvSpPr>
          <p:spPr bwMode="auto">
            <a:xfrm>
              <a:off x="4275249" y="5292614"/>
              <a:ext cx="5960768" cy="400383"/>
            </a:xfrm>
            <a:prstGeom prst="rect">
              <a:avLst/>
            </a:prstGeom>
            <a:noFill/>
            <a:ln w="9525">
              <a:noFill/>
              <a:miter lim="800000"/>
              <a:headEnd/>
              <a:tailEnd/>
            </a:ln>
            <a:effectLst/>
          </p:spPr>
          <p:txBody>
            <a:bodyPr wrap="none" lIns="92028" tIns="46014" rIns="92028" bIns="46014">
              <a:spAutoFit/>
            </a:bodyPr>
            <a:lstStyle/>
            <a:p>
              <a:pPr eaLnBrk="0" hangingPunct="0">
                <a:defRPr/>
              </a:pPr>
              <a:r>
                <a:rPr lang="es-MX" sz="1998" dirty="0">
                  <a:cs typeface="Arial" pitchFamily="34" charset="0"/>
                </a:rPr>
                <a:t>Muertes por influenza o neumonía /100,000 habitantes</a:t>
              </a:r>
            </a:p>
          </p:txBody>
        </p:sp>
        <p:sp>
          <p:nvSpPr>
            <p:cNvPr id="6" name="Rectangle 8"/>
            <p:cNvSpPr>
              <a:spLocks noChangeArrowheads="1"/>
            </p:cNvSpPr>
            <p:nvPr/>
          </p:nvSpPr>
          <p:spPr bwMode="auto">
            <a:xfrm>
              <a:off x="1799285" y="2303915"/>
              <a:ext cx="12315920" cy="2795721"/>
            </a:xfrm>
            <a:prstGeom prst="rect">
              <a:avLst/>
            </a:prstGeom>
            <a:noFill/>
            <a:ln w="9525" algn="ctr">
              <a:noFill/>
              <a:miter lim="800000"/>
              <a:headEnd/>
              <a:tailEnd/>
            </a:ln>
            <a:effectLst/>
          </p:spPr>
          <p:txBody>
            <a:bodyPr lIns="92028" tIns="46014" rIns="92028" bIns="46014"/>
            <a:lstStyle/>
            <a:p>
              <a:pPr marL="342717" indent="-342717">
                <a:lnSpc>
                  <a:spcPct val="160000"/>
                </a:lnSpc>
                <a:spcBef>
                  <a:spcPct val="20000"/>
                </a:spcBef>
                <a:buClr>
                  <a:srgbClr val="003399"/>
                </a:buClr>
                <a:defRPr/>
              </a:pPr>
              <a:r>
                <a:rPr lang="es-MX" sz="1998" dirty="0">
                  <a:cs typeface="Arial" pitchFamily="34" charset="0"/>
                </a:rPr>
                <a:t>Enfermedad pulmonar + cardiovascular				</a:t>
              </a:r>
              <a:r>
                <a:rPr lang="es-MX" sz="1998" b="1" dirty="0">
                  <a:cs typeface="Arial" pitchFamily="34" charset="0"/>
                </a:rPr>
                <a:t>870</a:t>
              </a:r>
            </a:p>
            <a:p>
              <a:pPr marL="342717" indent="-342717">
                <a:lnSpc>
                  <a:spcPct val="160000"/>
                </a:lnSpc>
                <a:spcBef>
                  <a:spcPct val="20000"/>
                </a:spcBef>
                <a:buClr>
                  <a:srgbClr val="003399"/>
                </a:buClr>
                <a:defRPr/>
              </a:pPr>
              <a:r>
                <a:rPr lang="es-MX" sz="1998" dirty="0">
                  <a:cs typeface="Arial" pitchFamily="34" charset="0"/>
                </a:rPr>
                <a:t>Enfermedad cardiovascular + diabetes				</a:t>
              </a:r>
              <a:r>
                <a:rPr lang="es-MX" sz="1998" b="1" dirty="0">
                  <a:cs typeface="Arial" pitchFamily="34" charset="0"/>
                </a:rPr>
                <a:t>481</a:t>
              </a:r>
            </a:p>
            <a:p>
              <a:pPr marL="342717" indent="-342717">
                <a:lnSpc>
                  <a:spcPct val="160000"/>
                </a:lnSpc>
                <a:spcBef>
                  <a:spcPct val="20000"/>
                </a:spcBef>
                <a:buClr>
                  <a:srgbClr val="003399"/>
                </a:buClr>
                <a:defRPr/>
              </a:pPr>
              <a:r>
                <a:rPr lang="es-MX" sz="1998" dirty="0">
                  <a:cs typeface="Arial" pitchFamily="34" charset="0"/>
                </a:rPr>
                <a:t>Enfermedad pulmonar						</a:t>
              </a:r>
              <a:r>
                <a:rPr lang="es-MX" sz="1998" b="1" dirty="0">
                  <a:cs typeface="Arial" pitchFamily="34" charset="0"/>
                </a:rPr>
                <a:t>240</a:t>
              </a:r>
            </a:p>
            <a:p>
              <a:pPr marL="342717" indent="-342717">
                <a:lnSpc>
                  <a:spcPct val="160000"/>
                </a:lnSpc>
                <a:spcBef>
                  <a:spcPct val="20000"/>
                </a:spcBef>
                <a:buClr>
                  <a:srgbClr val="003399"/>
                </a:buClr>
                <a:defRPr/>
              </a:pPr>
              <a:r>
                <a:rPr lang="es-MX" sz="1998" dirty="0">
                  <a:cs typeface="Arial" pitchFamily="34" charset="0"/>
                </a:rPr>
                <a:t>Enfermedad cardiovascular					</a:t>
              </a:r>
              <a:r>
                <a:rPr lang="es-MX" sz="1998" b="1" dirty="0">
                  <a:cs typeface="Arial" pitchFamily="34" charset="0"/>
                </a:rPr>
                <a:t>104</a:t>
              </a:r>
            </a:p>
            <a:p>
              <a:pPr marL="342717" indent="-342717">
                <a:lnSpc>
                  <a:spcPct val="160000"/>
                </a:lnSpc>
                <a:spcBef>
                  <a:spcPct val="20000"/>
                </a:spcBef>
                <a:buClr>
                  <a:srgbClr val="003399"/>
                </a:buClr>
                <a:defRPr/>
              </a:pPr>
              <a:r>
                <a:rPr lang="es-MX" sz="1998" dirty="0">
                  <a:cs typeface="Arial" pitchFamily="34" charset="0"/>
                </a:rPr>
                <a:t>Adultos sanos   	    	   					 </a:t>
              </a:r>
              <a:r>
                <a:rPr lang="es-MX" sz="1998" b="1" dirty="0">
                  <a:cs typeface="Arial" pitchFamily="34" charset="0"/>
                </a:rPr>
                <a:t>2</a:t>
              </a:r>
            </a:p>
          </p:txBody>
        </p:sp>
      </p:grpSp>
      <p:sp>
        <p:nvSpPr>
          <p:cNvPr id="9" name="Rectangle 9"/>
          <p:cNvSpPr>
            <a:spLocks noChangeArrowheads="1"/>
          </p:cNvSpPr>
          <p:nvPr/>
        </p:nvSpPr>
        <p:spPr bwMode="auto">
          <a:xfrm>
            <a:off x="6594744" y="6441836"/>
            <a:ext cx="4806414" cy="339148"/>
          </a:xfrm>
          <a:prstGeom prst="rect">
            <a:avLst/>
          </a:prstGeom>
          <a:noFill/>
          <a:ln w="9525">
            <a:noFill/>
            <a:miter lim="800000"/>
            <a:headEnd/>
            <a:tailEnd/>
          </a:ln>
          <a:effectLst/>
        </p:spPr>
        <p:txBody>
          <a:bodyPr wrap="none" lIns="92028" tIns="46014" rIns="92028" bIns="46014">
            <a:spAutoFit/>
          </a:bodyPr>
          <a:lstStyle/>
          <a:p>
            <a:pPr eaLnBrk="0" hangingPunct="0">
              <a:defRPr/>
            </a:pPr>
            <a:r>
              <a:rPr lang="es-MX" sz="1600" dirty="0" err="1">
                <a:cs typeface="Arial" pitchFamily="34" charset="0"/>
              </a:rPr>
              <a:t>Barker</a:t>
            </a:r>
            <a:r>
              <a:rPr lang="es-MX" sz="1600" dirty="0">
                <a:cs typeface="Arial" pitchFamily="34" charset="0"/>
              </a:rPr>
              <a:t> WH, </a:t>
            </a:r>
            <a:r>
              <a:rPr lang="es-MX" sz="1600" dirty="0" err="1">
                <a:cs typeface="Arial" pitchFamily="34" charset="0"/>
              </a:rPr>
              <a:t>Mullooly</a:t>
            </a:r>
            <a:r>
              <a:rPr lang="es-MX" sz="1600" dirty="0">
                <a:cs typeface="Arial" pitchFamily="34" charset="0"/>
              </a:rPr>
              <a:t> JP </a:t>
            </a:r>
            <a:r>
              <a:rPr lang="es-MX" sz="1600" dirty="0" err="1">
                <a:cs typeface="Arial" pitchFamily="34" charset="0"/>
              </a:rPr>
              <a:t>Arch</a:t>
            </a:r>
            <a:r>
              <a:rPr lang="es-MX" sz="1600" dirty="0">
                <a:cs typeface="Arial" pitchFamily="34" charset="0"/>
              </a:rPr>
              <a:t> </a:t>
            </a:r>
            <a:r>
              <a:rPr lang="es-MX" sz="1600" dirty="0" err="1">
                <a:cs typeface="Arial" pitchFamily="34" charset="0"/>
              </a:rPr>
              <a:t>Intern</a:t>
            </a:r>
            <a:r>
              <a:rPr lang="es-MX" sz="1600" dirty="0">
                <a:cs typeface="Arial" pitchFamily="34" charset="0"/>
              </a:rPr>
              <a:t> </a:t>
            </a:r>
            <a:r>
              <a:rPr lang="es-MX" sz="1600" dirty="0" err="1">
                <a:cs typeface="Arial" pitchFamily="34" charset="0"/>
              </a:rPr>
              <a:t>Med</a:t>
            </a:r>
            <a:r>
              <a:rPr lang="es-MX" sz="1600" dirty="0">
                <a:cs typeface="Arial" pitchFamily="34" charset="0"/>
              </a:rPr>
              <a:t> 1982;142:85-9</a:t>
            </a:r>
          </a:p>
        </p:txBody>
      </p:sp>
    </p:spTree>
    <p:extLst>
      <p:ext uri="{BB962C8B-B14F-4D97-AF65-F5344CB8AC3E}">
        <p14:creationId xmlns:p14="http://schemas.microsoft.com/office/powerpoint/2010/main" val="128320222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descr="Imagen que contiene tarta, mesa, interior, decorado&#10;&#10;Descripción generada con confianza muy alta">
            <a:extLst>
              <a:ext uri="{FF2B5EF4-FFF2-40B4-BE49-F238E27FC236}">
                <a16:creationId xmlns:a16="http://schemas.microsoft.com/office/drawing/2014/main" xmlns="" id="{1D3FAE3C-9355-46B6-AB4A-57264218FD8B}"/>
              </a:ext>
            </a:extLst>
          </p:cNvPr>
          <p:cNvPicPr>
            <a:picLocks noChangeAspect="1"/>
          </p:cNvPicPr>
          <p:nvPr/>
        </p:nvPicPr>
        <p:blipFill rotWithShape="1">
          <a:blip r:embed="rId2"/>
          <a:srcRect l="15686" r="16720"/>
          <a:stretch/>
        </p:blipFill>
        <p:spPr>
          <a:xfrm>
            <a:off x="20" y="10"/>
            <a:ext cx="4635571" cy="6857990"/>
          </a:xfrm>
          <a:prstGeom prst="rect">
            <a:avLst/>
          </a:prstGeom>
          <a:effectLst/>
        </p:spPr>
      </p:pic>
      <p:sp>
        <p:nvSpPr>
          <p:cNvPr id="2" name="Título 1">
            <a:extLst>
              <a:ext uri="{FF2B5EF4-FFF2-40B4-BE49-F238E27FC236}">
                <a16:creationId xmlns:a16="http://schemas.microsoft.com/office/drawing/2014/main" xmlns="" id="{38D4B022-DEB1-4D7E-A15B-8A37BC75671C}"/>
              </a:ext>
            </a:extLst>
          </p:cNvPr>
          <p:cNvSpPr>
            <a:spLocks noGrp="1"/>
          </p:cNvSpPr>
          <p:nvPr>
            <p:ph type="title"/>
          </p:nvPr>
        </p:nvSpPr>
        <p:spPr>
          <a:xfrm>
            <a:off x="4965430" y="0"/>
            <a:ext cx="6586491" cy="1676603"/>
          </a:xfrm>
        </p:spPr>
        <p:txBody>
          <a:bodyPr>
            <a:normAutofit/>
          </a:bodyPr>
          <a:lstStyle/>
          <a:p>
            <a:r>
              <a:rPr lang="es-MX" dirty="0"/>
              <a:t>Agenda</a:t>
            </a:r>
          </a:p>
        </p:txBody>
      </p:sp>
      <p:sp>
        <p:nvSpPr>
          <p:cNvPr id="3" name="Marcador de contenido 2">
            <a:extLst>
              <a:ext uri="{FF2B5EF4-FFF2-40B4-BE49-F238E27FC236}">
                <a16:creationId xmlns:a16="http://schemas.microsoft.com/office/drawing/2014/main" xmlns="" id="{81012A9E-668C-4022-A259-EE892D49A310}"/>
              </a:ext>
            </a:extLst>
          </p:cNvPr>
          <p:cNvSpPr>
            <a:spLocks noGrp="1"/>
          </p:cNvSpPr>
          <p:nvPr>
            <p:ph idx="1"/>
          </p:nvPr>
        </p:nvSpPr>
        <p:spPr>
          <a:xfrm>
            <a:off x="4965432" y="1925052"/>
            <a:ext cx="6586489" cy="4588043"/>
          </a:xfrm>
        </p:spPr>
        <p:txBody>
          <a:bodyPr>
            <a:normAutofit/>
          </a:bodyPr>
          <a:lstStyle/>
          <a:p>
            <a:r>
              <a:rPr lang="es-MX" sz="2400" dirty="0"/>
              <a:t>Influenza</a:t>
            </a:r>
          </a:p>
          <a:p>
            <a:pPr lvl="1"/>
            <a:r>
              <a:rPr lang="es-MX" sz="2000" dirty="0"/>
              <a:t>Breviario virológico</a:t>
            </a:r>
          </a:p>
          <a:p>
            <a:pPr lvl="1"/>
            <a:r>
              <a:rPr lang="es-MX" sz="2000" dirty="0"/>
              <a:t>Epidemiología</a:t>
            </a:r>
          </a:p>
          <a:p>
            <a:endParaRPr lang="es-MX" sz="2400" dirty="0"/>
          </a:p>
          <a:p>
            <a:r>
              <a:rPr lang="es-MX" sz="2400" dirty="0"/>
              <a:t>Vacunación en el adulto</a:t>
            </a:r>
          </a:p>
          <a:p>
            <a:pPr lvl="1"/>
            <a:r>
              <a:rPr lang="es-MX" sz="2000" dirty="0"/>
              <a:t>Vacuna de influenza</a:t>
            </a:r>
          </a:p>
          <a:p>
            <a:pPr lvl="1"/>
            <a:r>
              <a:rPr lang="es-MX" sz="2000" dirty="0"/>
              <a:t>Efectividad</a:t>
            </a:r>
          </a:p>
          <a:p>
            <a:pPr lvl="1"/>
            <a:r>
              <a:rPr lang="es-MX" sz="2000" dirty="0"/>
              <a:t>Indicaciones</a:t>
            </a:r>
          </a:p>
          <a:p>
            <a:pPr lvl="1"/>
            <a:r>
              <a:rPr lang="es-MX" sz="2000" dirty="0"/>
              <a:t>Barreras </a:t>
            </a:r>
            <a:r>
              <a:rPr lang="es-MX" sz="2000"/>
              <a:t>y soluciones</a:t>
            </a:r>
            <a:endParaRPr lang="es-MX" sz="2000" dirty="0"/>
          </a:p>
        </p:txBody>
      </p:sp>
    </p:spTree>
    <p:extLst>
      <p:ext uri="{BB962C8B-B14F-4D97-AF65-F5344CB8AC3E}">
        <p14:creationId xmlns:p14="http://schemas.microsoft.com/office/powerpoint/2010/main" val="106033683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Gráfico 2">
            <a:extLst>
              <a:ext uri="{FF2B5EF4-FFF2-40B4-BE49-F238E27FC236}">
                <a16:creationId xmlns:a16="http://schemas.microsoft.com/office/drawing/2014/main" xmlns="" id="{E841E4C4-9EE6-42CC-8275-59AC43A631F2}"/>
              </a:ext>
            </a:extLst>
          </p:cNvPr>
          <p:cNvGraphicFramePr>
            <a:graphicFrameLocks/>
          </p:cNvGraphicFramePr>
          <p:nvPr>
            <p:extLst/>
          </p:nvPr>
        </p:nvGraphicFramePr>
        <p:xfrm>
          <a:off x="2974019" y="4287914"/>
          <a:ext cx="5890865" cy="2383195"/>
        </p:xfrm>
        <a:graphic>
          <a:graphicData uri="http://schemas.openxmlformats.org/drawingml/2006/chart">
            <c:chart xmlns:c="http://schemas.openxmlformats.org/drawingml/2006/chart" xmlns:r="http://schemas.openxmlformats.org/officeDocument/2006/relationships" r:id="rId2"/>
          </a:graphicData>
        </a:graphic>
      </p:graphicFrame>
      <p:pic>
        <p:nvPicPr>
          <p:cNvPr id="4" name="Imagen 3">
            <a:extLst>
              <a:ext uri="{FF2B5EF4-FFF2-40B4-BE49-F238E27FC236}">
                <a16:creationId xmlns:a16="http://schemas.microsoft.com/office/drawing/2014/main" xmlns="" id="{E94925CC-57C2-4183-B30E-467A6AB25A30}"/>
              </a:ext>
            </a:extLst>
          </p:cNvPr>
          <p:cNvPicPr>
            <a:picLocks noChangeAspect="1"/>
          </p:cNvPicPr>
          <p:nvPr/>
        </p:nvPicPr>
        <p:blipFill rotWithShape="1">
          <a:blip r:embed="rId3"/>
          <a:srcRect l="21322"/>
          <a:stretch/>
        </p:blipFill>
        <p:spPr>
          <a:xfrm>
            <a:off x="2840938" y="948677"/>
            <a:ext cx="6498371" cy="3447603"/>
          </a:xfrm>
          <a:prstGeom prst="rect">
            <a:avLst/>
          </a:prstGeom>
        </p:spPr>
      </p:pic>
      <p:sp>
        <p:nvSpPr>
          <p:cNvPr id="2" name="Título 1">
            <a:extLst>
              <a:ext uri="{FF2B5EF4-FFF2-40B4-BE49-F238E27FC236}">
                <a16:creationId xmlns:a16="http://schemas.microsoft.com/office/drawing/2014/main" xmlns="" id="{BE64C04B-2D0D-4FE9-99D8-02C20BD2D717}"/>
              </a:ext>
            </a:extLst>
          </p:cNvPr>
          <p:cNvSpPr>
            <a:spLocks noGrp="1"/>
          </p:cNvSpPr>
          <p:nvPr>
            <p:ph type="title"/>
          </p:nvPr>
        </p:nvSpPr>
        <p:spPr>
          <a:xfrm>
            <a:off x="520700" y="0"/>
            <a:ext cx="10515600" cy="1325563"/>
          </a:xfrm>
        </p:spPr>
        <p:txBody>
          <a:bodyPr>
            <a:normAutofit/>
          </a:bodyPr>
          <a:lstStyle/>
          <a:p>
            <a:r>
              <a:rPr lang="es-MX" sz="2800" dirty="0"/>
              <a:t>Comparación entre tasa de letalidad y tipo viral</a:t>
            </a:r>
          </a:p>
        </p:txBody>
      </p:sp>
    </p:spTree>
    <p:extLst>
      <p:ext uri="{BB962C8B-B14F-4D97-AF65-F5344CB8AC3E}">
        <p14:creationId xmlns:p14="http://schemas.microsoft.com/office/powerpoint/2010/main" val="105898175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p:cNvSpPr txBox="1">
            <a:spLocks/>
          </p:cNvSpPr>
          <p:nvPr/>
        </p:nvSpPr>
        <p:spPr>
          <a:xfrm>
            <a:off x="550788" y="-74810"/>
            <a:ext cx="10967096" cy="1143000"/>
          </a:xfrm>
          <a:prstGeom prst="rect">
            <a:avLst/>
          </a:prstGeom>
          <a:noFill/>
        </p:spPr>
        <p:txBody>
          <a:bodyPr vert="horz" lIns="108806" tIns="54402" rIns="108806" bIns="54402" rtlCol="0" anchor="ctr">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defRPr/>
            </a:pPr>
            <a:r>
              <a:rPr lang="es-MX" sz="3906" b="1" dirty="0">
                <a:latin typeface="Cambria Math" panose="02040503050406030204" pitchFamily="18" charset="0"/>
                <a:ea typeface="Cambria Math" panose="02040503050406030204" pitchFamily="18" charset="0"/>
              </a:rPr>
              <a:t>Epidemiología temporadas de influenza.  2017-2018.</a:t>
            </a:r>
          </a:p>
        </p:txBody>
      </p:sp>
      <p:pic>
        <p:nvPicPr>
          <p:cNvPr id="2" name="Imagen 1">
            <a:extLst>
              <a:ext uri="{FF2B5EF4-FFF2-40B4-BE49-F238E27FC236}">
                <a16:creationId xmlns:a16="http://schemas.microsoft.com/office/drawing/2014/main" xmlns="" id="{830F7B69-3EA0-48EA-959F-F7F98D4A92C9}"/>
              </a:ext>
            </a:extLst>
          </p:cNvPr>
          <p:cNvPicPr>
            <a:picLocks noChangeAspect="1"/>
          </p:cNvPicPr>
          <p:nvPr/>
        </p:nvPicPr>
        <p:blipFill>
          <a:blip r:embed="rId2"/>
          <a:stretch>
            <a:fillRect/>
          </a:stretch>
        </p:blipFill>
        <p:spPr>
          <a:xfrm>
            <a:off x="21608" y="1504296"/>
            <a:ext cx="12169346" cy="4987786"/>
          </a:xfrm>
          <a:prstGeom prst="rect">
            <a:avLst/>
          </a:prstGeom>
        </p:spPr>
      </p:pic>
    </p:spTree>
    <p:extLst>
      <p:ext uri="{BB962C8B-B14F-4D97-AF65-F5344CB8AC3E}">
        <p14:creationId xmlns:p14="http://schemas.microsoft.com/office/powerpoint/2010/main" val="59315130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p:cNvSpPr txBox="1">
            <a:spLocks/>
          </p:cNvSpPr>
          <p:nvPr/>
        </p:nvSpPr>
        <p:spPr>
          <a:xfrm>
            <a:off x="550788" y="-74810"/>
            <a:ext cx="10967096" cy="1143000"/>
          </a:xfrm>
          <a:prstGeom prst="rect">
            <a:avLst/>
          </a:prstGeom>
          <a:noFill/>
        </p:spPr>
        <p:txBody>
          <a:bodyPr vert="horz" lIns="108806" tIns="54402" rIns="108806" bIns="54402" rtlCol="0" anchor="ctr">
            <a:normAutofit fontScale="90000" lnSpcReduction="1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defRPr/>
            </a:pPr>
            <a:r>
              <a:rPr lang="es-MX" sz="3906" b="1" dirty="0">
                <a:latin typeface="Cambria Math" panose="02040503050406030204" pitchFamily="18" charset="0"/>
                <a:ea typeface="Cambria Math" panose="02040503050406030204" pitchFamily="18" charset="0"/>
              </a:rPr>
              <a:t>Epidemiología temporadas de influenza. </a:t>
            </a:r>
            <a:r>
              <a:rPr lang="es-MX" sz="3906" b="1" dirty="0" err="1">
                <a:latin typeface="Cambria Math" panose="02040503050406030204" pitchFamily="18" charset="0"/>
                <a:ea typeface="Cambria Math" panose="02040503050406030204" pitchFamily="18" charset="0"/>
              </a:rPr>
              <a:t>Interestacional</a:t>
            </a:r>
            <a:r>
              <a:rPr lang="es-MX" sz="3906" b="1" dirty="0">
                <a:latin typeface="Cambria Math" panose="02040503050406030204" pitchFamily="18" charset="0"/>
                <a:ea typeface="Cambria Math" panose="02040503050406030204" pitchFamily="18" charset="0"/>
              </a:rPr>
              <a:t> 2018.</a:t>
            </a:r>
          </a:p>
        </p:txBody>
      </p:sp>
      <p:pic>
        <p:nvPicPr>
          <p:cNvPr id="3" name="Imagen 2">
            <a:extLst>
              <a:ext uri="{FF2B5EF4-FFF2-40B4-BE49-F238E27FC236}">
                <a16:creationId xmlns:a16="http://schemas.microsoft.com/office/drawing/2014/main" xmlns="" id="{DA09410D-271E-48A0-8F81-40EDEBEFCC9B}"/>
              </a:ext>
            </a:extLst>
          </p:cNvPr>
          <p:cNvPicPr>
            <a:picLocks noChangeAspect="1"/>
          </p:cNvPicPr>
          <p:nvPr/>
        </p:nvPicPr>
        <p:blipFill>
          <a:blip r:embed="rId2"/>
          <a:stretch>
            <a:fillRect/>
          </a:stretch>
        </p:blipFill>
        <p:spPr>
          <a:xfrm>
            <a:off x="92712" y="1447019"/>
            <a:ext cx="12006577" cy="5142248"/>
          </a:xfrm>
          <a:prstGeom prst="rect">
            <a:avLst/>
          </a:prstGeom>
        </p:spPr>
      </p:pic>
    </p:spTree>
    <p:extLst>
      <p:ext uri="{BB962C8B-B14F-4D97-AF65-F5344CB8AC3E}">
        <p14:creationId xmlns:p14="http://schemas.microsoft.com/office/powerpoint/2010/main" val="231317254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p:cNvSpPr txBox="1">
            <a:spLocks/>
          </p:cNvSpPr>
          <p:nvPr/>
        </p:nvSpPr>
        <p:spPr>
          <a:xfrm>
            <a:off x="550788" y="-74810"/>
            <a:ext cx="10967096" cy="1143000"/>
          </a:xfrm>
          <a:prstGeom prst="rect">
            <a:avLst/>
          </a:prstGeom>
          <a:noFill/>
        </p:spPr>
        <p:txBody>
          <a:bodyPr vert="horz" lIns="108806" tIns="54402" rIns="108806" bIns="54402" rtlCol="0" anchor="ctr">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defRPr/>
            </a:pPr>
            <a:r>
              <a:rPr lang="es-MX" sz="3906" b="1" dirty="0">
                <a:latin typeface="Cambria Math" panose="02040503050406030204" pitchFamily="18" charset="0"/>
                <a:ea typeface="Cambria Math" panose="02040503050406030204" pitchFamily="18" charset="0"/>
              </a:rPr>
              <a:t>Epidemiología temporadas de influenza. 2017-2018.</a:t>
            </a:r>
          </a:p>
        </p:txBody>
      </p:sp>
      <p:pic>
        <p:nvPicPr>
          <p:cNvPr id="3" name="Imagen 2">
            <a:extLst>
              <a:ext uri="{FF2B5EF4-FFF2-40B4-BE49-F238E27FC236}">
                <a16:creationId xmlns:a16="http://schemas.microsoft.com/office/drawing/2014/main" xmlns="" id="{CE9CCF69-1E2D-4047-80A6-7A7A2DC2A59E}"/>
              </a:ext>
            </a:extLst>
          </p:cNvPr>
          <p:cNvPicPr>
            <a:picLocks noChangeAspect="1"/>
          </p:cNvPicPr>
          <p:nvPr/>
        </p:nvPicPr>
        <p:blipFill>
          <a:blip r:embed="rId2"/>
          <a:stretch>
            <a:fillRect/>
          </a:stretch>
        </p:blipFill>
        <p:spPr>
          <a:xfrm>
            <a:off x="368700" y="1445203"/>
            <a:ext cx="11344862" cy="5010494"/>
          </a:xfrm>
          <a:prstGeom prst="rect">
            <a:avLst/>
          </a:prstGeom>
        </p:spPr>
      </p:pic>
    </p:spTree>
    <p:extLst>
      <p:ext uri="{BB962C8B-B14F-4D97-AF65-F5344CB8AC3E}">
        <p14:creationId xmlns:p14="http://schemas.microsoft.com/office/powerpoint/2010/main" val="268073514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p:cNvSpPr txBox="1">
            <a:spLocks/>
          </p:cNvSpPr>
          <p:nvPr/>
        </p:nvSpPr>
        <p:spPr>
          <a:xfrm>
            <a:off x="550788" y="-74810"/>
            <a:ext cx="10967096" cy="1143000"/>
          </a:xfrm>
          <a:prstGeom prst="rect">
            <a:avLst/>
          </a:prstGeom>
          <a:noFill/>
        </p:spPr>
        <p:txBody>
          <a:bodyPr vert="horz" lIns="108806" tIns="54402" rIns="108806" bIns="54402" rtlCol="0" anchor="ctr">
            <a:normAutofit fontScale="90000" lnSpcReduction="1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defRPr/>
            </a:pPr>
            <a:r>
              <a:rPr lang="es-MX" sz="3906" b="1" dirty="0">
                <a:latin typeface="Cambria Math" panose="02040503050406030204" pitchFamily="18" charset="0"/>
                <a:ea typeface="Cambria Math" panose="02040503050406030204" pitchFamily="18" charset="0"/>
              </a:rPr>
              <a:t>Epidemiología temporadas de influenza. </a:t>
            </a:r>
            <a:r>
              <a:rPr lang="es-MX" sz="3906" b="1" dirty="0" err="1">
                <a:latin typeface="Cambria Math" panose="02040503050406030204" pitchFamily="18" charset="0"/>
                <a:ea typeface="Cambria Math" panose="02040503050406030204" pitchFamily="18" charset="0"/>
              </a:rPr>
              <a:t>Interestacional</a:t>
            </a:r>
            <a:r>
              <a:rPr lang="es-MX" sz="3906" b="1" dirty="0">
                <a:latin typeface="Cambria Math" panose="02040503050406030204" pitchFamily="18" charset="0"/>
                <a:ea typeface="Cambria Math" panose="02040503050406030204" pitchFamily="18" charset="0"/>
              </a:rPr>
              <a:t> 2018.</a:t>
            </a:r>
          </a:p>
        </p:txBody>
      </p:sp>
      <p:pic>
        <p:nvPicPr>
          <p:cNvPr id="2" name="Imagen 1">
            <a:extLst>
              <a:ext uri="{FF2B5EF4-FFF2-40B4-BE49-F238E27FC236}">
                <a16:creationId xmlns:a16="http://schemas.microsoft.com/office/drawing/2014/main" xmlns="" id="{1373BDE7-6E3F-4675-B84E-B8DF526D2959}"/>
              </a:ext>
            </a:extLst>
          </p:cNvPr>
          <p:cNvPicPr>
            <a:picLocks noChangeAspect="1"/>
          </p:cNvPicPr>
          <p:nvPr/>
        </p:nvPicPr>
        <p:blipFill>
          <a:blip r:embed="rId2"/>
          <a:stretch>
            <a:fillRect/>
          </a:stretch>
        </p:blipFill>
        <p:spPr>
          <a:xfrm>
            <a:off x="270799" y="1195269"/>
            <a:ext cx="11845312" cy="5228781"/>
          </a:xfrm>
          <a:prstGeom prst="rect">
            <a:avLst/>
          </a:prstGeom>
        </p:spPr>
      </p:pic>
    </p:spTree>
    <p:extLst>
      <p:ext uri="{BB962C8B-B14F-4D97-AF65-F5344CB8AC3E}">
        <p14:creationId xmlns:p14="http://schemas.microsoft.com/office/powerpoint/2010/main" val="405643359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2783023" y="452401"/>
            <a:ext cx="7882600" cy="1324874"/>
          </a:xfrm>
        </p:spPr>
        <p:txBody>
          <a:bodyPr>
            <a:noAutofit/>
          </a:bodyPr>
          <a:lstStyle/>
          <a:p>
            <a:pPr algn="ctr"/>
            <a:r>
              <a:rPr lang="es-MX" sz="3198" b="1" dirty="0"/>
              <a:t>Variación estacional de otros agentes ligados a infecciones del tracto respiratorio alto, además de influenza</a:t>
            </a:r>
          </a:p>
        </p:txBody>
      </p:sp>
      <p:pic>
        <p:nvPicPr>
          <p:cNvPr id="7170" name="Picture 2" descr="https://img.medscapestatic.com/pi/features/slideshow-slide/influenza/fig1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6377" y="1777274"/>
            <a:ext cx="9139247" cy="5029758"/>
          </a:xfrm>
          <a:prstGeom prst="rect">
            <a:avLst/>
          </a:prstGeom>
          <a:solidFill>
            <a:schemeClr val="bg1"/>
          </a:solidFill>
          <a:extLst/>
        </p:spPr>
      </p:pic>
      <p:sp>
        <p:nvSpPr>
          <p:cNvPr id="4" name="CuadroTexto 3"/>
          <p:cNvSpPr txBox="1"/>
          <p:nvPr/>
        </p:nvSpPr>
        <p:spPr>
          <a:xfrm>
            <a:off x="6290547" y="6405602"/>
            <a:ext cx="4377352" cy="276999"/>
          </a:xfrm>
          <a:prstGeom prst="rect">
            <a:avLst/>
          </a:prstGeom>
          <a:noFill/>
        </p:spPr>
        <p:txBody>
          <a:bodyPr wrap="none" rtlCol="0">
            <a:spAutoFit/>
          </a:bodyPr>
          <a:lstStyle/>
          <a:p>
            <a:r>
              <a:rPr lang="es-MX" sz="1200" dirty="0"/>
              <a:t>https://reference.medscape.com/slideshow/influenza-6004704#12</a:t>
            </a:r>
          </a:p>
        </p:txBody>
      </p:sp>
    </p:spTree>
    <p:extLst>
      <p:ext uri="{BB962C8B-B14F-4D97-AF65-F5344CB8AC3E}">
        <p14:creationId xmlns:p14="http://schemas.microsoft.com/office/powerpoint/2010/main" val="23817956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a:extLst>
              <a:ext uri="{FF2B5EF4-FFF2-40B4-BE49-F238E27FC236}">
                <a16:creationId xmlns:a16="http://schemas.microsoft.com/office/drawing/2014/main" xmlns="" id="{66BBCAFC-E1E5-4400-96A8-A303F2787D3B}"/>
              </a:ext>
            </a:extLst>
          </p:cNvPr>
          <p:cNvSpPr>
            <a:spLocks noGrp="1"/>
          </p:cNvSpPr>
          <p:nvPr>
            <p:ph type="title"/>
          </p:nvPr>
        </p:nvSpPr>
        <p:spPr/>
        <p:txBody>
          <a:bodyPr/>
          <a:lstStyle/>
          <a:p>
            <a:r>
              <a:rPr lang="es-MX" dirty="0"/>
              <a:t>Vacuna de influenza</a:t>
            </a:r>
          </a:p>
        </p:txBody>
      </p:sp>
      <p:sp>
        <p:nvSpPr>
          <p:cNvPr id="5" name="Marcador de texto 4">
            <a:extLst>
              <a:ext uri="{FF2B5EF4-FFF2-40B4-BE49-F238E27FC236}">
                <a16:creationId xmlns:a16="http://schemas.microsoft.com/office/drawing/2014/main" xmlns="" id="{28935E7B-EEDD-4D92-AE93-2706A2065C51}"/>
              </a:ext>
            </a:extLst>
          </p:cNvPr>
          <p:cNvSpPr>
            <a:spLocks noGrp="1"/>
          </p:cNvSpPr>
          <p:nvPr>
            <p:ph type="body" idx="1"/>
          </p:nvPr>
        </p:nvSpPr>
        <p:spPr/>
        <p:txBody>
          <a:bodyPr/>
          <a:lstStyle/>
          <a:p>
            <a:endParaRPr lang="es-MX"/>
          </a:p>
        </p:txBody>
      </p:sp>
    </p:spTree>
    <p:extLst>
      <p:ext uri="{BB962C8B-B14F-4D97-AF65-F5344CB8AC3E}">
        <p14:creationId xmlns:p14="http://schemas.microsoft.com/office/powerpoint/2010/main" val="279999085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p:cNvSpPr>
            <a:spLocks noGrp="1"/>
          </p:cNvSpPr>
          <p:nvPr>
            <p:ph idx="1"/>
          </p:nvPr>
        </p:nvSpPr>
        <p:spPr/>
        <p:txBody>
          <a:bodyPr>
            <a:normAutofit/>
          </a:bodyPr>
          <a:lstStyle/>
          <a:p>
            <a:r>
              <a:rPr lang="es-ES" sz="3125" dirty="0">
                <a:latin typeface="+mj-lt"/>
                <a:ea typeface="Cambria Math" panose="02040503050406030204" pitchFamily="18" charset="0"/>
              </a:rPr>
              <a:t>Uso de etiqueta respiratoria</a:t>
            </a:r>
          </a:p>
          <a:p>
            <a:endParaRPr lang="es-ES" sz="2344" dirty="0">
              <a:latin typeface="+mj-lt"/>
              <a:ea typeface="Cambria Math" panose="02040503050406030204" pitchFamily="18" charset="0"/>
            </a:endParaRPr>
          </a:p>
          <a:p>
            <a:r>
              <a:rPr lang="es-ES" sz="3125" dirty="0">
                <a:latin typeface="+mj-lt"/>
                <a:ea typeface="Cambria Math" panose="02040503050406030204" pitchFamily="18" charset="0"/>
              </a:rPr>
              <a:t>Higiene de manos y uso de </a:t>
            </a:r>
            <a:r>
              <a:rPr lang="es-ES" sz="3125" dirty="0" err="1">
                <a:latin typeface="+mj-lt"/>
                <a:ea typeface="Cambria Math" panose="02040503050406030204" pitchFamily="18" charset="0"/>
              </a:rPr>
              <a:t>cubrebocas</a:t>
            </a:r>
            <a:endParaRPr lang="es-ES" sz="3125" dirty="0">
              <a:latin typeface="+mj-lt"/>
              <a:ea typeface="Cambria Math" panose="02040503050406030204" pitchFamily="18" charset="0"/>
            </a:endParaRPr>
          </a:p>
          <a:p>
            <a:endParaRPr lang="es-ES" sz="2344" dirty="0">
              <a:latin typeface="+mj-lt"/>
              <a:ea typeface="Cambria Math" panose="02040503050406030204" pitchFamily="18" charset="0"/>
            </a:endParaRPr>
          </a:p>
          <a:p>
            <a:r>
              <a:rPr lang="es-ES" sz="3125" dirty="0">
                <a:latin typeface="+mj-lt"/>
                <a:ea typeface="Cambria Math" panose="02040503050406030204" pitchFamily="18" charset="0"/>
              </a:rPr>
              <a:t>Tratamiento oportuno de trabajadores con ESI. Reposo durante periodo de contagio</a:t>
            </a:r>
          </a:p>
          <a:p>
            <a:endParaRPr lang="es-ES" sz="2344" dirty="0">
              <a:latin typeface="+mj-lt"/>
              <a:ea typeface="Cambria Math" panose="02040503050406030204" pitchFamily="18" charset="0"/>
            </a:endParaRPr>
          </a:p>
          <a:p>
            <a:r>
              <a:rPr lang="es-ES" sz="3125" dirty="0">
                <a:latin typeface="+mj-lt"/>
                <a:ea typeface="Cambria Math" panose="02040503050406030204" pitchFamily="18" charset="0"/>
              </a:rPr>
              <a:t>Vacunación de personal de salud</a:t>
            </a:r>
          </a:p>
        </p:txBody>
      </p:sp>
      <p:sp>
        <p:nvSpPr>
          <p:cNvPr id="4" name="Título 1"/>
          <p:cNvSpPr txBox="1">
            <a:spLocks/>
          </p:cNvSpPr>
          <p:nvPr/>
        </p:nvSpPr>
        <p:spPr>
          <a:xfrm>
            <a:off x="467456" y="-27279"/>
            <a:ext cx="8225322" cy="1142406"/>
          </a:xfrm>
          <a:prstGeom prst="rect">
            <a:avLst/>
          </a:prstGeom>
          <a:noFill/>
        </p:spPr>
        <p:txBody>
          <a:bodyPr vert="horz" lIns="91392" tIns="45697" rIns="91392" bIns="45697" rtlCol="0" anchor="ctr">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defRPr/>
            </a:pPr>
            <a:r>
              <a:rPr lang="es-MX" sz="4398" dirty="0">
                <a:ea typeface="Cambria Math" panose="02040503050406030204" pitchFamily="18" charset="0"/>
              </a:rPr>
              <a:t>Control de transmisión</a:t>
            </a:r>
          </a:p>
        </p:txBody>
      </p:sp>
    </p:spTree>
    <p:extLst>
      <p:ext uri="{BB962C8B-B14F-4D97-AF65-F5344CB8AC3E}">
        <p14:creationId xmlns:p14="http://schemas.microsoft.com/office/powerpoint/2010/main" val="373904219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p:cNvSpPr>
            <a:spLocks noGrp="1"/>
          </p:cNvSpPr>
          <p:nvPr>
            <p:ph idx="1"/>
          </p:nvPr>
        </p:nvSpPr>
        <p:spPr/>
        <p:txBody>
          <a:bodyPr>
            <a:normAutofit/>
          </a:bodyPr>
          <a:lstStyle/>
          <a:p>
            <a:r>
              <a:rPr lang="es-ES" sz="3125" dirty="0">
                <a:latin typeface="+mj-lt"/>
                <a:ea typeface="Cambria Math" panose="02040503050406030204" pitchFamily="18" charset="0"/>
              </a:rPr>
              <a:t>Uso de etiqueta respiratoria</a:t>
            </a:r>
          </a:p>
          <a:p>
            <a:endParaRPr lang="es-ES" sz="2344" dirty="0">
              <a:latin typeface="+mj-lt"/>
              <a:ea typeface="Cambria Math" panose="02040503050406030204" pitchFamily="18" charset="0"/>
            </a:endParaRPr>
          </a:p>
          <a:p>
            <a:r>
              <a:rPr lang="es-ES" sz="3125" dirty="0">
                <a:latin typeface="+mj-lt"/>
                <a:ea typeface="Cambria Math" panose="02040503050406030204" pitchFamily="18" charset="0"/>
              </a:rPr>
              <a:t>Higiene de manos y uso de </a:t>
            </a:r>
            <a:r>
              <a:rPr lang="es-ES" sz="3125" dirty="0" err="1">
                <a:latin typeface="+mj-lt"/>
                <a:ea typeface="Cambria Math" panose="02040503050406030204" pitchFamily="18" charset="0"/>
              </a:rPr>
              <a:t>cubrebocas</a:t>
            </a:r>
            <a:endParaRPr lang="es-ES" sz="3125" dirty="0">
              <a:latin typeface="+mj-lt"/>
              <a:ea typeface="Cambria Math" panose="02040503050406030204" pitchFamily="18" charset="0"/>
            </a:endParaRPr>
          </a:p>
          <a:p>
            <a:endParaRPr lang="es-ES" sz="2344" dirty="0">
              <a:latin typeface="+mj-lt"/>
              <a:ea typeface="Cambria Math" panose="02040503050406030204" pitchFamily="18" charset="0"/>
            </a:endParaRPr>
          </a:p>
          <a:p>
            <a:r>
              <a:rPr lang="es-ES" sz="3125" dirty="0">
                <a:latin typeface="+mj-lt"/>
                <a:ea typeface="Cambria Math" panose="02040503050406030204" pitchFamily="18" charset="0"/>
              </a:rPr>
              <a:t>Tratamiento oportuno de trabajadores con ESI. Reposo durante periodo de contagio</a:t>
            </a:r>
          </a:p>
          <a:p>
            <a:endParaRPr lang="es-ES" sz="2344" dirty="0">
              <a:latin typeface="+mj-lt"/>
              <a:ea typeface="Cambria Math" panose="02040503050406030204" pitchFamily="18" charset="0"/>
            </a:endParaRPr>
          </a:p>
          <a:p>
            <a:r>
              <a:rPr lang="es-ES" sz="3125" b="1" dirty="0">
                <a:latin typeface="+mj-lt"/>
                <a:ea typeface="Cambria Math" panose="02040503050406030204" pitchFamily="18" charset="0"/>
              </a:rPr>
              <a:t>Vacunación de personal de salud</a:t>
            </a:r>
          </a:p>
        </p:txBody>
      </p:sp>
      <p:sp>
        <p:nvSpPr>
          <p:cNvPr id="4" name="Título 1"/>
          <p:cNvSpPr txBox="1">
            <a:spLocks/>
          </p:cNvSpPr>
          <p:nvPr/>
        </p:nvSpPr>
        <p:spPr>
          <a:xfrm>
            <a:off x="467456" y="-27279"/>
            <a:ext cx="8225322" cy="1142406"/>
          </a:xfrm>
          <a:prstGeom prst="rect">
            <a:avLst/>
          </a:prstGeom>
          <a:noFill/>
        </p:spPr>
        <p:txBody>
          <a:bodyPr vert="horz" lIns="91392" tIns="45697" rIns="91392" bIns="45697" rtlCol="0" anchor="ctr">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defRPr/>
            </a:pPr>
            <a:r>
              <a:rPr lang="es-MX" sz="4398" dirty="0">
                <a:ea typeface="Cambria Math" panose="02040503050406030204" pitchFamily="18" charset="0"/>
              </a:rPr>
              <a:t>Control de transmisión</a:t>
            </a:r>
          </a:p>
        </p:txBody>
      </p:sp>
    </p:spTree>
    <p:extLst>
      <p:ext uri="{BB962C8B-B14F-4D97-AF65-F5344CB8AC3E}">
        <p14:creationId xmlns:p14="http://schemas.microsoft.com/office/powerpoint/2010/main" val="180562322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911068" y="274638"/>
            <a:ext cx="10945970" cy="1138138"/>
          </a:xfrm>
        </p:spPr>
        <p:txBody>
          <a:bodyPr>
            <a:normAutofit/>
          </a:bodyPr>
          <a:lstStyle/>
          <a:p>
            <a:r>
              <a:rPr lang="es-MX" dirty="0"/>
              <a:t>Vacunación Contra la Influenza</a:t>
            </a:r>
          </a:p>
        </p:txBody>
      </p:sp>
      <p:sp>
        <p:nvSpPr>
          <p:cNvPr id="3" name="2 Marcador de contenido"/>
          <p:cNvSpPr>
            <a:spLocks noGrp="1"/>
          </p:cNvSpPr>
          <p:nvPr>
            <p:ph idx="1"/>
          </p:nvPr>
        </p:nvSpPr>
        <p:spPr>
          <a:xfrm>
            <a:off x="911069" y="1600202"/>
            <a:ext cx="4754852" cy="4525963"/>
          </a:xfrm>
        </p:spPr>
        <p:txBody>
          <a:bodyPr>
            <a:normAutofit lnSpcReduction="10000"/>
          </a:bodyPr>
          <a:lstStyle/>
          <a:p>
            <a:pPr algn="just"/>
            <a:r>
              <a:rPr lang="es-MX" sz="2000" dirty="0">
                <a:latin typeface="Arial" panose="020B0604020202020204" pitchFamily="34" charset="0"/>
                <a:cs typeface="Arial" panose="020B0604020202020204" pitchFamily="34" charset="0"/>
              </a:rPr>
              <a:t>La vacunación contra la Influenza estacional constituye el primer paso y el más importante para protegerse contra el virus de la influenza.</a:t>
            </a:r>
          </a:p>
          <a:p>
            <a:pPr algn="just"/>
            <a:endParaRPr lang="es-MX" sz="2000" dirty="0">
              <a:latin typeface="Arial" panose="020B0604020202020204" pitchFamily="34" charset="0"/>
              <a:cs typeface="Arial" panose="020B0604020202020204" pitchFamily="34" charset="0"/>
            </a:endParaRPr>
          </a:p>
          <a:p>
            <a:pPr algn="just"/>
            <a:r>
              <a:rPr lang="es-MX" sz="2000" dirty="0">
                <a:latin typeface="Arial" panose="020B0604020202020204" pitchFamily="34" charset="0"/>
                <a:cs typeface="Arial" panose="020B0604020202020204" pitchFamily="34" charset="0"/>
              </a:rPr>
              <a:t>La vacunación a tiempo:</a:t>
            </a:r>
          </a:p>
          <a:p>
            <a:pPr algn="just"/>
            <a:endParaRPr lang="es-MX" sz="2000" dirty="0">
              <a:latin typeface="Arial" panose="020B0604020202020204" pitchFamily="34" charset="0"/>
              <a:cs typeface="Arial" panose="020B0604020202020204" pitchFamily="34" charset="0"/>
            </a:endParaRPr>
          </a:p>
          <a:p>
            <a:pPr lvl="1" algn="just"/>
            <a:r>
              <a:rPr lang="es-MX" sz="1600" dirty="0">
                <a:latin typeface="Arial" panose="020B0604020202020204" pitchFamily="34" charset="0"/>
                <a:cs typeface="Arial" panose="020B0604020202020204" pitchFamily="34" charset="0"/>
              </a:rPr>
              <a:t>disminuye el número de casos de influenza; </a:t>
            </a:r>
          </a:p>
          <a:p>
            <a:pPr lvl="1" algn="just"/>
            <a:r>
              <a:rPr lang="es-MX" sz="1600" dirty="0">
                <a:latin typeface="Arial" panose="020B0604020202020204" pitchFamily="34" charset="0"/>
                <a:cs typeface="Arial" panose="020B0604020202020204" pitchFamily="34" charset="0"/>
              </a:rPr>
              <a:t>disminuye la demanda de servicios de salud que se observa cada año durante la temporada de invierno;</a:t>
            </a:r>
          </a:p>
          <a:p>
            <a:pPr lvl="1" algn="just"/>
            <a:r>
              <a:rPr lang="es-MX" sz="1600" dirty="0">
                <a:latin typeface="Arial" panose="020B0604020202020204" pitchFamily="34" charset="0"/>
                <a:cs typeface="Arial" panose="020B0604020202020204" pitchFamily="34" charset="0"/>
              </a:rPr>
              <a:t>disminuye el ausentismo escolar y laboral;</a:t>
            </a:r>
          </a:p>
          <a:p>
            <a:pPr lvl="1" algn="just"/>
            <a:r>
              <a:rPr lang="es-MX" sz="1600" dirty="0">
                <a:latin typeface="Arial" panose="020B0604020202020204" pitchFamily="34" charset="0"/>
                <a:cs typeface="Arial" panose="020B0604020202020204" pitchFamily="34" charset="0"/>
              </a:rPr>
              <a:t>disminuye la reducción en la productividad;</a:t>
            </a:r>
          </a:p>
          <a:p>
            <a:pPr lvl="1" algn="just"/>
            <a:r>
              <a:rPr lang="es-MX" sz="1600" dirty="0">
                <a:latin typeface="Arial" panose="020B0604020202020204" pitchFamily="34" charset="0"/>
                <a:cs typeface="Arial" panose="020B0604020202020204" pitchFamily="34" charset="0"/>
              </a:rPr>
              <a:t>reduce el número de las hospitalizaciones por casos de neumonía grave por influenza.</a:t>
            </a:r>
          </a:p>
        </p:txBody>
      </p:sp>
      <p:pic>
        <p:nvPicPr>
          <p:cNvPr id="6146" name="Picture 2" descr="Resultado de imagen para imágenes vacuna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37323" y="1864074"/>
            <a:ext cx="5330957" cy="399821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7649584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1 Título"/>
          <p:cNvSpPr txBox="1">
            <a:spLocks/>
          </p:cNvSpPr>
          <p:nvPr/>
        </p:nvSpPr>
        <p:spPr>
          <a:xfrm>
            <a:off x="2119793" y="2421463"/>
            <a:ext cx="8225322" cy="1142406"/>
          </a:xfrm>
          <a:prstGeom prst="rect">
            <a:avLst/>
          </a:prstGeom>
          <a:noFill/>
        </p:spPr>
        <p:txBody>
          <a:bodyPr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defRPr/>
            </a:pPr>
            <a:r>
              <a:rPr lang="es-MX" sz="5312" b="1" dirty="0">
                <a:latin typeface="Cambria Math" panose="02040503050406030204" pitchFamily="18" charset="0"/>
                <a:ea typeface="Cambria Math" panose="02040503050406030204" pitchFamily="18" charset="0"/>
              </a:rPr>
              <a:t>Breviario virológico</a:t>
            </a:r>
          </a:p>
        </p:txBody>
      </p:sp>
    </p:spTree>
    <p:extLst>
      <p:ext uri="{BB962C8B-B14F-4D97-AF65-F5344CB8AC3E}">
        <p14:creationId xmlns:p14="http://schemas.microsoft.com/office/powerpoint/2010/main" val="71092013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911068" y="274638"/>
            <a:ext cx="8136679" cy="1138138"/>
          </a:xfrm>
        </p:spPr>
        <p:txBody>
          <a:bodyPr>
            <a:normAutofit/>
          </a:bodyPr>
          <a:lstStyle/>
          <a:p>
            <a:r>
              <a:rPr lang="es-MX" dirty="0"/>
              <a:t>Vacunación Contra la Influenza</a:t>
            </a:r>
          </a:p>
        </p:txBody>
      </p:sp>
      <p:sp>
        <p:nvSpPr>
          <p:cNvPr id="3" name="2 Marcador de contenido"/>
          <p:cNvSpPr>
            <a:spLocks noGrp="1"/>
          </p:cNvSpPr>
          <p:nvPr>
            <p:ph idx="1"/>
          </p:nvPr>
        </p:nvSpPr>
        <p:spPr>
          <a:xfrm>
            <a:off x="666136" y="1744581"/>
            <a:ext cx="5184932" cy="4525963"/>
          </a:xfrm>
        </p:spPr>
        <p:txBody>
          <a:bodyPr>
            <a:noAutofit/>
          </a:bodyPr>
          <a:lstStyle/>
          <a:p>
            <a:pPr algn="just"/>
            <a:r>
              <a:rPr lang="es-MX" sz="1600" dirty="0">
                <a:latin typeface="Arial" panose="020B0604020202020204" pitchFamily="34" charset="0"/>
                <a:cs typeface="Arial" panose="020B0604020202020204" pitchFamily="34" charset="0"/>
              </a:rPr>
              <a:t>Existe población de alto riesgo en quienes la vacunación es particularmente importante, dado el mayor riesgo de padecer enfermedades graves por influenza. Dicha población está conformada de la siguiente manera:</a:t>
            </a:r>
          </a:p>
          <a:p>
            <a:pPr lvl="1" algn="just"/>
            <a:r>
              <a:rPr lang="es-MX" sz="1600" dirty="0">
                <a:latin typeface="Arial" panose="020B0604020202020204" pitchFamily="34" charset="0"/>
                <a:cs typeface="Arial" panose="020B0604020202020204" pitchFamily="34" charset="0"/>
              </a:rPr>
              <a:t>Niños menores de 5 años, particularmente niños menores de 2 años;</a:t>
            </a:r>
          </a:p>
          <a:p>
            <a:pPr lvl="1" algn="just"/>
            <a:r>
              <a:rPr lang="es-MX" sz="1600" dirty="0">
                <a:latin typeface="Arial" panose="020B0604020202020204" pitchFamily="34" charset="0"/>
                <a:cs typeface="Arial" panose="020B0604020202020204" pitchFamily="34" charset="0"/>
              </a:rPr>
              <a:t>Adultos de 65 años de edad y mayores;</a:t>
            </a:r>
          </a:p>
          <a:p>
            <a:pPr lvl="1" algn="just"/>
            <a:r>
              <a:rPr lang="es-MX" sz="1600" dirty="0">
                <a:latin typeface="Arial" panose="020B0604020202020204" pitchFamily="34" charset="0"/>
                <a:cs typeface="Arial" panose="020B0604020202020204" pitchFamily="34" charset="0"/>
              </a:rPr>
              <a:t>Mujeres embarazadas y mujeres que han dado a luz en las dos semanas previas;</a:t>
            </a:r>
          </a:p>
          <a:p>
            <a:pPr lvl="1" algn="just"/>
            <a:r>
              <a:rPr lang="es-MX" sz="1600" dirty="0">
                <a:latin typeface="Arial" panose="020B0604020202020204" pitchFamily="34" charset="0"/>
                <a:cs typeface="Arial" panose="020B0604020202020204" pitchFamily="34" charset="0"/>
              </a:rPr>
              <a:t>Personas residentes en asilos o  internados en centros de cuidados a largo plazo;</a:t>
            </a:r>
          </a:p>
          <a:p>
            <a:pPr lvl="1" algn="just"/>
            <a:r>
              <a:rPr lang="es-MX" sz="1600" dirty="0">
                <a:latin typeface="Arial" panose="020B0604020202020204" pitchFamily="34" charset="0"/>
                <a:cs typeface="Arial" panose="020B0604020202020204" pitchFamily="34" charset="0"/>
              </a:rPr>
              <a:t>Enfermos de padecimientos crónicos como Asma, Enfermedades Neurológicas y del </a:t>
            </a:r>
            <a:r>
              <a:rPr lang="es-MX" sz="1600" dirty="0" err="1">
                <a:latin typeface="Arial" panose="020B0604020202020204" pitchFamily="34" charset="0"/>
                <a:cs typeface="Arial" panose="020B0604020202020204" pitchFamily="34" charset="0"/>
              </a:rPr>
              <a:t>neurodesarrollo</a:t>
            </a:r>
            <a:r>
              <a:rPr lang="es-MX" sz="1600" dirty="0">
                <a:latin typeface="Arial" panose="020B0604020202020204" pitchFamily="34" charset="0"/>
                <a:cs typeface="Arial" panose="020B0604020202020204" pitchFamily="34" charset="0"/>
              </a:rPr>
              <a:t> (parálisis cerebral), Enfisema Pulmonar; Fibrosis Pulmonar; Enfermedades cardíacas, Diabetes Mellitus, Insuficiencia renal, Hepatitis crónica, VIH o SIDA, entre otras enfermedades crónicas.</a:t>
            </a:r>
          </a:p>
          <a:p>
            <a:pPr algn="just"/>
            <a:endParaRPr lang="es-MX" sz="1600" dirty="0">
              <a:latin typeface="Arial" panose="020B0604020202020204" pitchFamily="34" charset="0"/>
              <a:cs typeface="Arial" panose="020B0604020202020204" pitchFamily="34" charset="0"/>
            </a:endParaRPr>
          </a:p>
        </p:txBody>
      </p:sp>
      <p:pic>
        <p:nvPicPr>
          <p:cNvPr id="17410" name="Picture 2" descr="Resultado de imagen para imágenes vacuna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88088" y="3645025"/>
            <a:ext cx="4572000" cy="3048001"/>
          </a:xfrm>
          <a:prstGeom prst="rect">
            <a:avLst/>
          </a:prstGeom>
          <a:noFill/>
          <a:extLst>
            <a:ext uri="{909E8E84-426E-40DD-AFC4-6F175D3DCCD1}">
              <a14:hiddenFill xmlns:a14="http://schemas.microsoft.com/office/drawing/2010/main">
                <a:solidFill>
                  <a:srgbClr val="FFFFFF"/>
                </a:solidFill>
              </a14:hiddenFill>
            </a:ext>
          </a:extLst>
        </p:spPr>
      </p:pic>
      <p:pic>
        <p:nvPicPr>
          <p:cNvPr id="17412" name="Picture 4" descr="Resultado de imagen para imágenes vacuna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88088" y="1442125"/>
            <a:ext cx="4653818" cy="210876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9147649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p:cNvSpPr>
            <a:spLocks noGrp="1" noChangeArrowheads="1"/>
          </p:cNvSpPr>
          <p:nvPr>
            <p:ph type="title"/>
          </p:nvPr>
        </p:nvSpPr>
        <p:spPr/>
        <p:txBody>
          <a:bodyPr rtlCol="0">
            <a:normAutofit/>
          </a:bodyPr>
          <a:lstStyle/>
          <a:p>
            <a:pPr>
              <a:defRPr/>
            </a:pPr>
            <a:r>
              <a:rPr lang="es-MX" dirty="0">
                <a:latin typeface="+mn-lt"/>
              </a:rPr>
              <a:t>Prevención</a:t>
            </a:r>
          </a:p>
        </p:txBody>
      </p:sp>
      <p:sp>
        <p:nvSpPr>
          <p:cNvPr id="79875" name="Rectangle 3"/>
          <p:cNvSpPr>
            <a:spLocks noGrp="1" noChangeArrowheads="1"/>
          </p:cNvSpPr>
          <p:nvPr>
            <p:ph idx="1"/>
          </p:nvPr>
        </p:nvSpPr>
        <p:spPr/>
        <p:txBody>
          <a:bodyPr/>
          <a:lstStyle/>
          <a:p>
            <a:pPr eaLnBrk="1" hangingPunct="1"/>
            <a:r>
              <a:rPr lang="es-MX" dirty="0"/>
              <a:t>Vacuna, vacuna, vacuna…</a:t>
            </a:r>
          </a:p>
          <a:p>
            <a:pPr lvl="1" eaLnBrk="1" hangingPunct="1"/>
            <a:endParaRPr lang="es-MX" dirty="0"/>
          </a:p>
          <a:p>
            <a:pPr lvl="1" eaLnBrk="1" hangingPunct="1"/>
            <a:r>
              <a:rPr lang="es-MX" dirty="0"/>
              <a:t>ACIP 2010: todos &gt; 6 meses</a:t>
            </a:r>
          </a:p>
        </p:txBody>
      </p:sp>
    </p:spTree>
    <p:extLst>
      <p:ext uri="{BB962C8B-B14F-4D97-AF65-F5344CB8AC3E}">
        <p14:creationId xmlns:p14="http://schemas.microsoft.com/office/powerpoint/2010/main" val="416464770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MX" dirty="0">
                <a:effectLst/>
              </a:rPr>
              <a:t>La vacunación contra influenza </a:t>
            </a:r>
            <a:endParaRPr lang="es-MX" dirty="0"/>
          </a:p>
        </p:txBody>
      </p:sp>
      <p:sp>
        <p:nvSpPr>
          <p:cNvPr id="3" name="Marcador de contenido 2"/>
          <p:cNvSpPr>
            <a:spLocks noGrp="1"/>
          </p:cNvSpPr>
          <p:nvPr>
            <p:ph idx="1"/>
          </p:nvPr>
        </p:nvSpPr>
        <p:spPr/>
        <p:txBody>
          <a:bodyPr/>
          <a:lstStyle/>
          <a:p>
            <a:r>
              <a:rPr lang="es-MX" dirty="0"/>
              <a:t>Vacunarse contra la influenza es el primer paso y el más importante para protegerse contra los virus de la influenza</a:t>
            </a:r>
          </a:p>
          <a:p>
            <a:endParaRPr lang="es-MX" dirty="0">
              <a:effectLst/>
            </a:endParaRPr>
          </a:p>
          <a:p>
            <a:r>
              <a:rPr lang="es-MX" dirty="0"/>
              <a:t>P</a:t>
            </a:r>
            <a:r>
              <a:rPr lang="es-MX" dirty="0">
                <a:effectLst/>
              </a:rPr>
              <a:t>uede disminuir la cantidad de enfermedades por la influenza, las visitas al médico, las ausencias en el lugar de trabajo y en la escuela; y también puede prevenir las hospitalizaciones relacionadas con la enfermedad.</a:t>
            </a:r>
          </a:p>
          <a:p>
            <a:endParaRPr lang="es-MX" dirty="0"/>
          </a:p>
          <a:p>
            <a:endParaRPr lang="es-MX" dirty="0"/>
          </a:p>
        </p:txBody>
      </p:sp>
    </p:spTree>
    <p:extLst>
      <p:ext uri="{BB962C8B-B14F-4D97-AF65-F5344CB8AC3E}">
        <p14:creationId xmlns:p14="http://schemas.microsoft.com/office/powerpoint/2010/main" val="308651305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680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18847" y="402033"/>
            <a:ext cx="9697914" cy="6171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4 Rectángulo"/>
          <p:cNvSpPr/>
          <p:nvPr/>
        </p:nvSpPr>
        <p:spPr>
          <a:xfrm>
            <a:off x="2016982" y="6381517"/>
            <a:ext cx="3093057" cy="3838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Tree>
    <p:extLst>
      <p:ext uri="{BB962C8B-B14F-4D97-AF65-F5344CB8AC3E}">
        <p14:creationId xmlns:p14="http://schemas.microsoft.com/office/powerpoint/2010/main" val="370331552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7 Objeto" hidden="1"/>
          <p:cNvGraphicFramePr>
            <a:graphicFrameLocks noChangeAspect="1"/>
          </p:cNvGraphicFramePr>
          <p:nvPr>
            <p:custDataLst>
              <p:tags r:id="rId2"/>
            </p:custDataLst>
            <p:extLst/>
          </p:nvPr>
        </p:nvGraphicFramePr>
        <p:xfrm>
          <a:off x="1525588" y="1588"/>
          <a:ext cx="1588" cy="1588"/>
        </p:xfrm>
        <a:graphic>
          <a:graphicData uri="http://schemas.openxmlformats.org/presentationml/2006/ole">
            <mc:AlternateContent xmlns:mc="http://schemas.openxmlformats.org/markup-compatibility/2006">
              <mc:Choice xmlns:v="urn:schemas-microsoft-com:vml" Requires="v">
                <p:oleObj spid="_x0000_s1063" name="Diapositiva de think-cell" r:id="rId6" imgW="180" imgH="180" progId="TCLayout.ActiveDocument.1">
                  <p:embed/>
                </p:oleObj>
              </mc:Choice>
              <mc:Fallback>
                <p:oleObj name="Diapositiva de think-cell" r:id="rId6" imgW="180" imgH="180" progId="TCLayout.ActiveDocument.1">
                  <p:embed/>
                  <p:pic>
                    <p:nvPicPr>
                      <p:cNvPr id="8" name="7 Objeto" hidden="1"/>
                      <p:cNvPicPr/>
                      <p:nvPr/>
                    </p:nvPicPr>
                    <p:blipFill>
                      <a:blip r:embed="rId7"/>
                      <a:stretch>
                        <a:fillRect/>
                      </a:stretch>
                    </p:blipFill>
                    <p:spPr>
                      <a:xfrm>
                        <a:off x="1525588" y="1588"/>
                        <a:ext cx="1588" cy="1588"/>
                      </a:xfrm>
                      <a:prstGeom prst="rect">
                        <a:avLst/>
                      </a:prstGeom>
                    </p:spPr>
                  </p:pic>
                </p:oleObj>
              </mc:Fallback>
            </mc:AlternateContent>
          </a:graphicData>
        </a:graphic>
      </p:graphicFrame>
      <p:sp>
        <p:nvSpPr>
          <p:cNvPr id="6" name="5 Rectángulo" hidden="1"/>
          <p:cNvSpPr/>
          <p:nvPr>
            <p:custDataLst>
              <p:tags r:id="rId3"/>
            </p:custDataLst>
          </p:nvPr>
        </p:nvSpPr>
        <p:spPr>
          <a:xfrm>
            <a:off x="1524000" y="0"/>
            <a:ext cx="158750"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spcBef>
                <a:spcPct val="0"/>
              </a:spcBef>
              <a:spcAft>
                <a:spcPct val="0"/>
              </a:spcAft>
            </a:pPr>
            <a:endParaRPr lang="en-US" sz="3000" dirty="0">
              <a:latin typeface="Arial"/>
              <a:ea typeface="+mj-ea"/>
              <a:cs typeface="+mj-cs"/>
              <a:sym typeface="Arial"/>
            </a:endParaRPr>
          </a:p>
        </p:txBody>
      </p:sp>
      <p:sp>
        <p:nvSpPr>
          <p:cNvPr id="2" name="Title 1"/>
          <p:cNvSpPr>
            <a:spLocks noGrp="1"/>
          </p:cNvSpPr>
          <p:nvPr>
            <p:ph type="title"/>
          </p:nvPr>
        </p:nvSpPr>
        <p:spPr/>
        <p:txBody>
          <a:bodyPr>
            <a:normAutofit fontScale="90000"/>
          </a:bodyPr>
          <a:lstStyle/>
          <a:p>
            <a:r>
              <a:rPr lang="es-MX"/>
              <a:t>Posición de la OMS</a:t>
            </a:r>
          </a:p>
        </p:txBody>
      </p:sp>
      <p:sp>
        <p:nvSpPr>
          <p:cNvPr id="3" name="Content Placeholder 2"/>
          <p:cNvSpPr>
            <a:spLocks noGrp="1"/>
          </p:cNvSpPr>
          <p:nvPr>
            <p:ph idx="1"/>
          </p:nvPr>
        </p:nvSpPr>
        <p:spPr>
          <a:xfrm>
            <a:off x="2152650" y="2011645"/>
            <a:ext cx="7921350" cy="3558576"/>
          </a:xfrm>
          <a:solidFill>
            <a:schemeClr val="bg1">
              <a:lumMod val="95000"/>
            </a:schemeClr>
          </a:solidFill>
          <a:ln>
            <a:solidFill>
              <a:schemeClr val="bg1">
                <a:lumMod val="50000"/>
              </a:schemeClr>
            </a:solidFill>
          </a:ln>
        </p:spPr>
        <p:txBody>
          <a:bodyPr vert="horz" lIns="360000" tIns="360000" rIns="360000" bIns="360000" rtlCol="0">
            <a:normAutofit/>
          </a:bodyPr>
          <a:lstStyle/>
          <a:p>
            <a:pPr marL="0" indent="0" algn="ctr">
              <a:spcBef>
                <a:spcPts val="600"/>
              </a:spcBef>
              <a:buNone/>
            </a:pPr>
            <a:r>
              <a:rPr lang="en-US" sz="1800" dirty="0"/>
              <a:t>“La forma </a:t>
            </a:r>
            <a:r>
              <a:rPr lang="en-US" sz="1800" dirty="0" err="1"/>
              <a:t>más</a:t>
            </a:r>
            <a:r>
              <a:rPr lang="en-US" sz="1800" dirty="0"/>
              <a:t> efectiva de </a:t>
            </a:r>
            <a:r>
              <a:rPr lang="en-US" sz="1800" dirty="0" err="1"/>
              <a:t>prevenir</a:t>
            </a:r>
            <a:r>
              <a:rPr lang="en-US" sz="1800" dirty="0"/>
              <a:t> la influenza es la </a:t>
            </a:r>
            <a:r>
              <a:rPr lang="en-US" sz="1800" dirty="0" err="1"/>
              <a:t>vacunación</a:t>
            </a:r>
            <a:r>
              <a:rPr lang="en-US" sz="1800" dirty="0"/>
              <a:t>”</a:t>
            </a:r>
          </a:p>
          <a:p>
            <a:pPr marL="0" indent="0" algn="ctr">
              <a:buNone/>
            </a:pPr>
            <a:r>
              <a:rPr lang="es-MX" sz="1800" dirty="0"/>
              <a:t>Vacunas seguras y efectivas están disponibles y se han usado por más de 60 años.</a:t>
            </a:r>
            <a:br>
              <a:rPr lang="es-MX" sz="1800" dirty="0"/>
            </a:br>
            <a:r>
              <a:rPr lang="es-MX" sz="1800" dirty="0"/>
              <a:t>  Entre los adultos sanos, la vacuna para prevenir la influenza proporciona protección, incluso cuando los virus circulantes pueden no coincidir exactamente con los virus de la vacuna</a:t>
            </a:r>
            <a:r>
              <a:rPr lang="en-US" sz="1800" dirty="0"/>
              <a:t>.”</a:t>
            </a:r>
          </a:p>
          <a:p>
            <a:pPr marL="0" indent="0" algn="ctr">
              <a:buNone/>
            </a:pPr>
            <a:endParaRPr lang="en-US" sz="1800" dirty="0"/>
          </a:p>
          <a:p>
            <a:pPr marL="0" indent="0" algn="ctr">
              <a:spcBef>
                <a:spcPts val="600"/>
              </a:spcBef>
              <a:buNone/>
            </a:pPr>
            <a:r>
              <a:rPr lang="en-US" sz="1800" i="1" dirty="0"/>
              <a:t>OMS, </a:t>
            </a:r>
            <a:r>
              <a:rPr lang="en-US" sz="1800" i="1" dirty="0" err="1"/>
              <a:t>Noviembre</a:t>
            </a:r>
            <a:r>
              <a:rPr lang="en-US" sz="1800" i="1" dirty="0"/>
              <a:t> 2016</a:t>
            </a:r>
            <a:r>
              <a:rPr lang="en-US" sz="1800" i="1" baseline="30000" dirty="0"/>
              <a:t>1</a:t>
            </a:r>
          </a:p>
        </p:txBody>
      </p:sp>
      <p:sp>
        <p:nvSpPr>
          <p:cNvPr id="5" name="Text Placeholder 4"/>
          <p:cNvSpPr>
            <a:spLocks noGrp="1"/>
          </p:cNvSpPr>
          <p:nvPr>
            <p:ph type="body" sz="quarter" idx="13"/>
          </p:nvPr>
        </p:nvSpPr>
        <p:spPr>
          <a:xfrm>
            <a:off x="1327963" y="6204512"/>
            <a:ext cx="10864037" cy="383832"/>
          </a:xfrm>
        </p:spPr>
        <p:txBody>
          <a:bodyPr>
            <a:normAutofit/>
          </a:bodyPr>
          <a:lstStyle/>
          <a:p>
            <a:r>
              <a:rPr lang="en-US" sz="2000" dirty="0">
                <a:solidFill>
                  <a:schemeClr val="tx1"/>
                </a:solidFill>
              </a:rPr>
              <a:t>WHO Media Center Fact Sheet Nov.2016 (http://www.who.int/mediacentre/factsheets/fs211/en/)</a:t>
            </a:r>
          </a:p>
        </p:txBody>
      </p:sp>
      <p:pic>
        <p:nvPicPr>
          <p:cNvPr id="7" name="Image 9"/>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7789954" y="252248"/>
            <a:ext cx="2284047" cy="733376"/>
          </a:xfrm>
          <a:prstGeom prst="rect">
            <a:avLst/>
          </a:prstGeom>
        </p:spPr>
      </p:pic>
    </p:spTree>
    <p:extLst>
      <p:ext uri="{BB962C8B-B14F-4D97-AF65-F5344CB8AC3E}">
        <p14:creationId xmlns:p14="http://schemas.microsoft.com/office/powerpoint/2010/main" val="7802491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5 Objeto" hidden="1"/>
          <p:cNvGraphicFramePr>
            <a:graphicFrameLocks noChangeAspect="1"/>
          </p:cNvGraphicFramePr>
          <p:nvPr>
            <p:custDataLst>
              <p:tags r:id="rId2"/>
            </p:custDataLst>
            <p:extLst/>
          </p:nvPr>
        </p:nvGraphicFramePr>
        <p:xfrm>
          <a:off x="1525588" y="1588"/>
          <a:ext cx="1588" cy="1588"/>
        </p:xfrm>
        <a:graphic>
          <a:graphicData uri="http://schemas.openxmlformats.org/presentationml/2006/ole">
            <mc:AlternateContent xmlns:mc="http://schemas.openxmlformats.org/markup-compatibility/2006">
              <mc:Choice xmlns:v="urn:schemas-microsoft-com:vml" Requires="v">
                <p:oleObj spid="_x0000_s3111" name="Diapositiva de think-cell" r:id="rId5" imgW="180" imgH="180" progId="TCLayout.ActiveDocument.1">
                  <p:embed/>
                </p:oleObj>
              </mc:Choice>
              <mc:Fallback>
                <p:oleObj name="Diapositiva de think-cell" r:id="rId5" imgW="180" imgH="180" progId="TCLayout.ActiveDocument.1">
                  <p:embed/>
                  <p:pic>
                    <p:nvPicPr>
                      <p:cNvPr id="6" name="5 Objeto" hidden="1"/>
                      <p:cNvPicPr/>
                      <p:nvPr/>
                    </p:nvPicPr>
                    <p:blipFill>
                      <a:blip r:embed="rId6"/>
                      <a:stretch>
                        <a:fillRect/>
                      </a:stretch>
                    </p:blipFill>
                    <p:spPr>
                      <a:xfrm>
                        <a:off x="1525588" y="1588"/>
                        <a:ext cx="1588" cy="1588"/>
                      </a:xfrm>
                      <a:prstGeom prst="rect">
                        <a:avLst/>
                      </a:prstGeom>
                    </p:spPr>
                  </p:pic>
                </p:oleObj>
              </mc:Fallback>
            </mc:AlternateContent>
          </a:graphicData>
        </a:graphic>
      </p:graphicFrame>
      <p:sp>
        <p:nvSpPr>
          <p:cNvPr id="3" name="2 Rectángulo" hidden="1"/>
          <p:cNvSpPr/>
          <p:nvPr>
            <p:custDataLst>
              <p:tags r:id="rId3"/>
            </p:custDataLst>
          </p:nvPr>
        </p:nvSpPr>
        <p:spPr>
          <a:xfrm>
            <a:off x="1524000" y="0"/>
            <a:ext cx="158750"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spcBef>
                <a:spcPct val="0"/>
              </a:spcBef>
              <a:spcAft>
                <a:spcPct val="0"/>
              </a:spcAft>
            </a:pPr>
            <a:endParaRPr lang="en-US" sz="3000" dirty="0">
              <a:latin typeface="Arial"/>
              <a:ea typeface="+mj-ea"/>
              <a:cs typeface="+mj-cs"/>
              <a:sym typeface="Arial"/>
            </a:endParaRPr>
          </a:p>
        </p:txBody>
      </p:sp>
      <p:sp>
        <p:nvSpPr>
          <p:cNvPr id="2" name="Title 1"/>
          <p:cNvSpPr>
            <a:spLocks noGrp="1"/>
          </p:cNvSpPr>
          <p:nvPr>
            <p:ph type="title"/>
          </p:nvPr>
        </p:nvSpPr>
        <p:spPr>
          <a:xfrm>
            <a:off x="756138" y="111211"/>
            <a:ext cx="10902462" cy="923330"/>
          </a:xfrm>
        </p:spPr>
        <p:txBody>
          <a:bodyPr>
            <a:normAutofit fontScale="90000"/>
          </a:bodyPr>
          <a:lstStyle/>
          <a:p>
            <a:r>
              <a:rPr lang="es-MX" spc="-20"/>
              <a:t>OMS: Composición de la vacuna para la estación  2018–19 en países del hemisferio norte</a:t>
            </a:r>
            <a:r>
              <a:rPr lang="es-MX" spc="-20" baseline="30000"/>
              <a:t>1</a:t>
            </a:r>
          </a:p>
        </p:txBody>
      </p:sp>
      <p:sp>
        <p:nvSpPr>
          <p:cNvPr id="5" name="Text Placeholder 4"/>
          <p:cNvSpPr>
            <a:spLocks noGrp="1"/>
          </p:cNvSpPr>
          <p:nvPr>
            <p:ph type="body" sz="quarter" idx="13"/>
          </p:nvPr>
        </p:nvSpPr>
        <p:spPr>
          <a:xfrm>
            <a:off x="1090246" y="6268111"/>
            <a:ext cx="10638801" cy="443300"/>
          </a:xfrm>
        </p:spPr>
        <p:txBody>
          <a:bodyPr>
            <a:noAutofit/>
          </a:bodyPr>
          <a:lstStyle/>
          <a:p>
            <a:pPr algn="l"/>
            <a:r>
              <a:rPr lang="en-US" sz="1600" b="1" dirty="0">
                <a:solidFill>
                  <a:schemeClr val="tx1"/>
                </a:solidFill>
              </a:rPr>
              <a:t> </a:t>
            </a:r>
            <a:r>
              <a:rPr lang="en-US" sz="1600" dirty="0">
                <a:solidFill>
                  <a:schemeClr val="tx1"/>
                </a:solidFill>
              </a:rPr>
              <a:t>http://www.who.int/influenza/vaccines/virus/recommendations/2018_19_north/en/ ,  CONSULTADO 27 AGOSTO 2018 </a:t>
            </a:r>
          </a:p>
        </p:txBody>
      </p:sp>
      <p:sp>
        <p:nvSpPr>
          <p:cNvPr id="11" name="Content Placeholder 2"/>
          <p:cNvSpPr>
            <a:spLocks noGrp="1"/>
          </p:cNvSpPr>
          <p:nvPr>
            <p:ph idx="1"/>
          </p:nvPr>
        </p:nvSpPr>
        <p:spPr>
          <a:xfrm>
            <a:off x="3220165" y="1997199"/>
            <a:ext cx="5858405" cy="3724096"/>
          </a:xfrm>
        </p:spPr>
        <p:txBody>
          <a:bodyPr>
            <a:normAutofit fontScale="70000" lnSpcReduction="20000"/>
          </a:bodyPr>
          <a:lstStyle/>
          <a:p>
            <a:r>
              <a:rPr lang="es-ES" dirty="0"/>
              <a:t>Se recomienda que las vacunas trivalentes para uso en la temporada de influenza del hemisferio norte 2018-2019 contengan los siguientes </a:t>
            </a:r>
            <a:r>
              <a:rPr lang="en-US" dirty="0"/>
              <a:t>:</a:t>
            </a:r>
          </a:p>
          <a:p>
            <a:pPr lvl="1"/>
            <a:r>
              <a:rPr lang="en-US" b="1" dirty="0">
                <a:solidFill>
                  <a:schemeClr val="tx2">
                    <a:lumMod val="75000"/>
                  </a:schemeClr>
                </a:solidFill>
              </a:rPr>
              <a:t>A/Michigan/45/2015 (H1N1)pdm09-like virus;</a:t>
            </a:r>
          </a:p>
          <a:p>
            <a:pPr lvl="1"/>
            <a:r>
              <a:rPr lang="pt-BR" b="1" dirty="0">
                <a:solidFill>
                  <a:schemeClr val="tx2">
                    <a:lumMod val="75000"/>
                  </a:schemeClr>
                </a:solidFill>
              </a:rPr>
              <a:t>A/Singapore/INFIMH-16-0019/2016 (H3N2)- </a:t>
            </a:r>
            <a:r>
              <a:rPr lang="pt-BR" b="1" dirty="0" err="1">
                <a:solidFill>
                  <a:schemeClr val="tx2">
                    <a:lumMod val="75000"/>
                  </a:schemeClr>
                </a:solidFill>
              </a:rPr>
              <a:t>virus</a:t>
            </a:r>
            <a:r>
              <a:rPr lang="pt-BR" b="1" dirty="0">
                <a:solidFill>
                  <a:schemeClr val="tx2">
                    <a:lumMod val="75000"/>
                  </a:schemeClr>
                </a:solidFill>
              </a:rPr>
              <a:t> similar </a:t>
            </a:r>
            <a:endParaRPr lang="en-US" dirty="0"/>
          </a:p>
          <a:p>
            <a:pPr lvl="1"/>
            <a:r>
              <a:rPr lang="es-MX" b="1" dirty="0">
                <a:solidFill>
                  <a:schemeClr val="tx2">
                    <a:lumMod val="75000"/>
                  </a:schemeClr>
                </a:solidFill>
              </a:rPr>
              <a:t>B/Colorado/06/2017-like virus (B/Victoria/2/87)</a:t>
            </a:r>
          </a:p>
          <a:p>
            <a:pPr marL="360000" lvl="1" indent="0">
              <a:buNone/>
            </a:pPr>
            <a:endParaRPr lang="en-US" dirty="0"/>
          </a:p>
          <a:p>
            <a:pPr marL="0" indent="0" algn="ctr">
              <a:buNone/>
            </a:pPr>
            <a:r>
              <a:rPr lang="es-ES" i="1" dirty="0"/>
              <a:t>Se recomienda que las vacunas cuadrivalentes que contienen dos virus de influenza B contengan los tres virus anteriores y un virus similar al </a:t>
            </a:r>
            <a:r>
              <a:rPr lang="es-MX" i="1" dirty="0"/>
              <a:t>B/</a:t>
            </a:r>
            <a:r>
              <a:rPr lang="es-MX" i="1" dirty="0" err="1"/>
              <a:t>Phuket</a:t>
            </a:r>
            <a:r>
              <a:rPr lang="es-MX" i="1" dirty="0"/>
              <a:t>/3073/2013-like virus (B/Yamagata/16/88 linaje)</a:t>
            </a:r>
            <a:endParaRPr lang="en-US" i="1" dirty="0"/>
          </a:p>
          <a:p>
            <a:pPr marL="0" indent="0" algn="ctr">
              <a:buNone/>
            </a:pPr>
            <a:endParaRPr lang="en-US" i="1" dirty="0"/>
          </a:p>
        </p:txBody>
      </p:sp>
      <p:sp>
        <p:nvSpPr>
          <p:cNvPr id="12" name="Rounded Rectangle 11"/>
          <p:cNvSpPr/>
          <p:nvPr/>
        </p:nvSpPr>
        <p:spPr>
          <a:xfrm>
            <a:off x="2496064" y="1472967"/>
            <a:ext cx="6599811" cy="443299"/>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22 FEBRERO DEL 2018 </a:t>
            </a:r>
          </a:p>
        </p:txBody>
      </p:sp>
      <p:pic>
        <p:nvPicPr>
          <p:cNvPr id="13" name="Picture 12"/>
          <p:cNvPicPr>
            <a:picLocks noChangeAspect="1"/>
          </p:cNvPicPr>
          <p:nvPr/>
        </p:nvPicPr>
        <p:blipFill rotWithShape="1">
          <a:blip r:embed="rId7" cstate="print">
            <a:extLst>
              <a:ext uri="{28A0092B-C50C-407E-A947-70E740481C1C}">
                <a14:useLocalDpi xmlns:a14="http://schemas.microsoft.com/office/drawing/2010/main" val="0"/>
              </a:ext>
            </a:extLst>
          </a:blip>
          <a:srcRect l="-5586" t="-5586" r="-5586" b="-5586"/>
          <a:stretch/>
        </p:blipFill>
        <p:spPr>
          <a:xfrm>
            <a:off x="2073437" y="1214558"/>
            <a:ext cx="1048112" cy="1020476"/>
          </a:xfrm>
          <a:prstGeom prst="ellipse">
            <a:avLst/>
          </a:prstGeom>
          <a:solidFill>
            <a:schemeClr val="bg1"/>
          </a:solidFill>
          <a:ln w="12700">
            <a:solidFill>
              <a:schemeClr val="accent1">
                <a:shade val="50000"/>
              </a:schemeClr>
            </a:solidFill>
          </a:ln>
        </p:spPr>
      </p:pic>
    </p:spTree>
    <p:extLst>
      <p:ext uri="{BB962C8B-B14F-4D97-AF65-F5344CB8AC3E}">
        <p14:creationId xmlns:p14="http://schemas.microsoft.com/office/powerpoint/2010/main" val="202312377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6 Objeto" hidden="1"/>
          <p:cNvGraphicFramePr>
            <a:graphicFrameLocks noChangeAspect="1"/>
          </p:cNvGraphicFramePr>
          <p:nvPr>
            <p:custDataLst>
              <p:tags r:id="rId2"/>
            </p:custDataLst>
            <p:extLst/>
          </p:nvPr>
        </p:nvGraphicFramePr>
        <p:xfrm>
          <a:off x="1525588" y="1588"/>
          <a:ext cx="1588" cy="1588"/>
        </p:xfrm>
        <a:graphic>
          <a:graphicData uri="http://schemas.openxmlformats.org/presentationml/2006/ole">
            <mc:AlternateContent xmlns:mc="http://schemas.openxmlformats.org/markup-compatibility/2006">
              <mc:Choice xmlns:v="urn:schemas-microsoft-com:vml" Requires="v">
                <p:oleObj spid="_x0000_s4135" name="Diapositiva de think-cell" r:id="rId6" imgW="360" imgH="360" progId="TCLayout.ActiveDocument.1">
                  <p:embed/>
                </p:oleObj>
              </mc:Choice>
              <mc:Fallback>
                <p:oleObj name="Diapositiva de think-cell" r:id="rId6" imgW="360" imgH="360" progId="TCLayout.ActiveDocument.1">
                  <p:embed/>
                  <p:pic>
                    <p:nvPicPr>
                      <p:cNvPr id="7" name="6 Objeto" hidden="1"/>
                      <p:cNvPicPr/>
                      <p:nvPr/>
                    </p:nvPicPr>
                    <p:blipFill>
                      <a:blip r:embed="rId7"/>
                      <a:stretch>
                        <a:fillRect/>
                      </a:stretch>
                    </p:blipFill>
                    <p:spPr>
                      <a:xfrm>
                        <a:off x="1525588" y="1588"/>
                        <a:ext cx="1588" cy="1588"/>
                      </a:xfrm>
                      <a:prstGeom prst="rect">
                        <a:avLst/>
                      </a:prstGeom>
                    </p:spPr>
                  </p:pic>
                </p:oleObj>
              </mc:Fallback>
            </mc:AlternateContent>
          </a:graphicData>
        </a:graphic>
      </p:graphicFrame>
      <p:sp>
        <p:nvSpPr>
          <p:cNvPr id="6" name="5 Rectángulo" hidden="1"/>
          <p:cNvSpPr/>
          <p:nvPr>
            <p:custDataLst>
              <p:tags r:id="rId3"/>
            </p:custDataLst>
          </p:nvPr>
        </p:nvSpPr>
        <p:spPr>
          <a:xfrm>
            <a:off x="1524000" y="0"/>
            <a:ext cx="158750"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spcBef>
                <a:spcPct val="0"/>
              </a:spcBef>
              <a:spcAft>
                <a:spcPct val="0"/>
              </a:spcAft>
            </a:pPr>
            <a:endParaRPr lang="es-ES" sz="3000" dirty="0">
              <a:latin typeface="Arial"/>
              <a:ea typeface="+mj-ea"/>
              <a:cs typeface="+mj-cs"/>
              <a:sym typeface="Arial"/>
            </a:endParaRPr>
          </a:p>
        </p:txBody>
      </p:sp>
      <p:sp>
        <p:nvSpPr>
          <p:cNvPr id="2" name="Title 1"/>
          <p:cNvSpPr>
            <a:spLocks noGrp="1"/>
          </p:cNvSpPr>
          <p:nvPr>
            <p:ph type="title"/>
          </p:nvPr>
        </p:nvSpPr>
        <p:spPr>
          <a:xfrm>
            <a:off x="931986" y="290174"/>
            <a:ext cx="9535510" cy="923330"/>
          </a:xfrm>
        </p:spPr>
        <p:txBody>
          <a:bodyPr>
            <a:normAutofit fontScale="90000"/>
          </a:bodyPr>
          <a:lstStyle/>
          <a:p>
            <a:r>
              <a:rPr lang="es-ES" dirty="0"/>
              <a:t>La vacunación para prevenir la influenza es costo-efectiva </a:t>
            </a:r>
            <a:endParaRPr lang="en-US" dirty="0"/>
          </a:p>
        </p:txBody>
      </p:sp>
      <p:sp>
        <p:nvSpPr>
          <p:cNvPr id="3" name="Content Placeholder 2"/>
          <p:cNvSpPr>
            <a:spLocks noGrp="1"/>
          </p:cNvSpPr>
          <p:nvPr>
            <p:ph idx="1"/>
          </p:nvPr>
        </p:nvSpPr>
        <p:spPr>
          <a:xfrm>
            <a:off x="852055" y="1793630"/>
            <a:ext cx="10648283" cy="4170751"/>
          </a:xfrm>
        </p:spPr>
        <p:txBody>
          <a:bodyPr>
            <a:normAutofit fontScale="85000" lnSpcReduction="20000"/>
          </a:bodyPr>
          <a:lstStyle/>
          <a:p>
            <a:r>
              <a:rPr lang="es-ES" dirty="0"/>
              <a:t>La vacuna para prevenir la influenza ha demostrado ser costo-efectiva, especialmente en personas mayores de 65 años</a:t>
            </a:r>
            <a:r>
              <a:rPr lang="es-ES" baseline="30000" dirty="0"/>
              <a:t>1,2</a:t>
            </a:r>
            <a:endParaRPr lang="es-ES" dirty="0"/>
          </a:p>
          <a:p>
            <a:r>
              <a:rPr lang="es-ES" dirty="0"/>
              <a:t>En Australia, los costos de la vacuna fueron de $598 para prevenir un caso de influenza por año en personas mayores de 65 años:</a:t>
            </a:r>
            <a:r>
              <a:rPr lang="es-ES" baseline="30000" dirty="0"/>
              <a:t>2</a:t>
            </a:r>
          </a:p>
          <a:p>
            <a:pPr lvl="1"/>
            <a:r>
              <a:rPr lang="es-ES" dirty="0"/>
              <a:t>Pero se evitó un costo por hospitalización ($10,787) debido a la baja tasa de hospitalización por influenza</a:t>
            </a:r>
            <a:r>
              <a:rPr lang="es-ES" baseline="30000" dirty="0"/>
              <a:t>2</a:t>
            </a:r>
            <a:endParaRPr lang="es-ES" dirty="0"/>
          </a:p>
          <a:p>
            <a:pPr lvl="1"/>
            <a:r>
              <a:rPr lang="es-ES" dirty="0"/>
              <a:t>Si se usó el límite superior del intervalo para la tasa de mortalidad por influenza, el costo de la vacuna para prevenir una muerte por influenza por año fue $28,798</a:t>
            </a:r>
            <a:r>
              <a:rPr lang="es-ES" baseline="30000" dirty="0"/>
              <a:t>2</a:t>
            </a:r>
          </a:p>
          <a:p>
            <a:r>
              <a:rPr lang="es-ES" dirty="0"/>
              <a:t>La vacunación para prevenir la influenza es una estrategia costo-efectiva  en los pacientes con condiciones médicas subyacentes, es decir, </a:t>
            </a:r>
            <a:r>
              <a:rPr lang="es-ES" b="1" dirty="0"/>
              <a:t>diabetes, enfermedades coronarias, hemodiálisis, enfermedades pulmonares, cáncer y virus de la inmunodeficiencia humana</a:t>
            </a:r>
            <a:r>
              <a:rPr lang="es-ES" baseline="30000" dirty="0"/>
              <a:t>3,4</a:t>
            </a:r>
            <a:endParaRPr lang="en-US" baseline="30000" dirty="0"/>
          </a:p>
        </p:txBody>
      </p:sp>
      <p:sp>
        <p:nvSpPr>
          <p:cNvPr id="5" name="Text Placeholder 4"/>
          <p:cNvSpPr>
            <a:spLocks noGrp="1"/>
          </p:cNvSpPr>
          <p:nvPr>
            <p:ph type="body" sz="quarter" idx="13"/>
          </p:nvPr>
        </p:nvSpPr>
        <p:spPr>
          <a:xfrm>
            <a:off x="2373924" y="6199734"/>
            <a:ext cx="9126414" cy="368092"/>
          </a:xfrm>
        </p:spPr>
        <p:txBody>
          <a:bodyPr>
            <a:normAutofit fontScale="92500" lnSpcReduction="10000"/>
          </a:bodyPr>
          <a:lstStyle/>
          <a:p>
            <a:r>
              <a:rPr lang="en-US" sz="1200" dirty="0">
                <a:solidFill>
                  <a:schemeClr val="tx1"/>
                </a:solidFill>
              </a:rPr>
              <a:t>1</a:t>
            </a:r>
            <a:r>
              <a:rPr lang="en-US" sz="1200" b="1" dirty="0">
                <a:solidFill>
                  <a:schemeClr val="tx1"/>
                </a:solidFill>
              </a:rPr>
              <a:t>. </a:t>
            </a:r>
            <a:r>
              <a:rPr lang="en-US" sz="1200" dirty="0" err="1">
                <a:solidFill>
                  <a:schemeClr val="tx1"/>
                </a:solidFill>
              </a:rPr>
              <a:t>Carias</a:t>
            </a:r>
            <a:r>
              <a:rPr lang="en-US" sz="1200" dirty="0">
                <a:solidFill>
                  <a:schemeClr val="tx1"/>
                </a:solidFill>
              </a:rPr>
              <a:t> </a:t>
            </a:r>
            <a:r>
              <a:rPr lang="en-US" sz="1200" i="1" dirty="0">
                <a:solidFill>
                  <a:schemeClr val="tx1"/>
                </a:solidFill>
              </a:rPr>
              <a:t>et al;. </a:t>
            </a:r>
            <a:r>
              <a:rPr lang="en-US" sz="1200" i="1" dirty="0" err="1">
                <a:solidFill>
                  <a:schemeClr val="tx1"/>
                </a:solidFill>
              </a:rPr>
              <a:t>PLoS</a:t>
            </a:r>
            <a:r>
              <a:rPr lang="en-US" sz="1200" i="1" dirty="0">
                <a:solidFill>
                  <a:schemeClr val="tx1"/>
                </a:solidFill>
              </a:rPr>
              <a:t> One </a:t>
            </a:r>
            <a:r>
              <a:rPr lang="en-US" sz="1200" dirty="0">
                <a:solidFill>
                  <a:schemeClr val="tx1"/>
                </a:solidFill>
              </a:rPr>
              <a:t>2015;10(7):e0132922. </a:t>
            </a:r>
            <a:r>
              <a:rPr lang="en-US" sz="1200" b="1" dirty="0">
                <a:solidFill>
                  <a:schemeClr val="tx1"/>
                </a:solidFill>
              </a:rPr>
              <a:t>2. </a:t>
            </a:r>
            <a:r>
              <a:rPr lang="en-US" sz="1200" dirty="0">
                <a:solidFill>
                  <a:schemeClr val="tx1"/>
                </a:solidFill>
              </a:rPr>
              <a:t>Kelly H, </a:t>
            </a:r>
            <a:r>
              <a:rPr lang="en-US" sz="1200" i="1" dirty="0">
                <a:solidFill>
                  <a:schemeClr val="tx1"/>
                </a:solidFill>
              </a:rPr>
              <a:t>et al. Vaccine</a:t>
            </a:r>
            <a:r>
              <a:rPr lang="en-US" sz="1200" dirty="0">
                <a:solidFill>
                  <a:schemeClr val="tx1"/>
                </a:solidFill>
              </a:rPr>
              <a:t> 2004;22(17–18):2192. </a:t>
            </a:r>
            <a:r>
              <a:rPr lang="en-US" sz="1200" b="1" dirty="0">
                <a:solidFill>
                  <a:schemeClr val="tx1"/>
                </a:solidFill>
              </a:rPr>
              <a:t>3.</a:t>
            </a:r>
            <a:r>
              <a:rPr lang="en-US" sz="1200" dirty="0">
                <a:solidFill>
                  <a:schemeClr val="tx1"/>
                </a:solidFill>
              </a:rPr>
              <a:t> </a:t>
            </a:r>
            <a:r>
              <a:rPr lang="en-US" sz="1200" dirty="0" err="1">
                <a:solidFill>
                  <a:schemeClr val="tx1"/>
                </a:solidFill>
              </a:rPr>
              <a:t>Choosakulchart</a:t>
            </a:r>
            <a:r>
              <a:rPr lang="en-US" sz="1200" dirty="0">
                <a:solidFill>
                  <a:schemeClr val="tx1"/>
                </a:solidFill>
              </a:rPr>
              <a:t> P </a:t>
            </a:r>
            <a:r>
              <a:rPr lang="en-US" sz="1200" i="1" dirty="0">
                <a:solidFill>
                  <a:schemeClr val="tx1"/>
                </a:solidFill>
              </a:rPr>
              <a:t>et al. Asian Biomedicine </a:t>
            </a:r>
            <a:r>
              <a:rPr lang="en-US" sz="1200" dirty="0">
                <a:solidFill>
                  <a:schemeClr val="tx1"/>
                </a:solidFill>
              </a:rPr>
              <a:t>2013;7(3):425. </a:t>
            </a:r>
            <a:r>
              <a:rPr lang="en-US" sz="1200" b="1" dirty="0">
                <a:solidFill>
                  <a:schemeClr val="tx1"/>
                </a:solidFill>
              </a:rPr>
              <a:t>4.</a:t>
            </a:r>
            <a:r>
              <a:rPr lang="en-US" sz="1200" dirty="0">
                <a:solidFill>
                  <a:schemeClr val="tx1"/>
                </a:solidFill>
              </a:rPr>
              <a:t> Akın L </a:t>
            </a:r>
            <a:r>
              <a:rPr lang="en-US" sz="1200" i="1" dirty="0">
                <a:solidFill>
                  <a:schemeClr val="tx1"/>
                </a:solidFill>
              </a:rPr>
              <a:t>et al. </a:t>
            </a:r>
            <a:r>
              <a:rPr lang="en-US" sz="1200" i="1" dirty="0" err="1">
                <a:solidFill>
                  <a:schemeClr val="tx1"/>
                </a:solidFill>
              </a:rPr>
              <a:t>PLoS</a:t>
            </a:r>
            <a:r>
              <a:rPr lang="en-US" sz="1200" i="1" dirty="0">
                <a:solidFill>
                  <a:schemeClr val="tx1"/>
                </a:solidFill>
              </a:rPr>
              <a:t> One </a:t>
            </a:r>
            <a:r>
              <a:rPr lang="en-US" sz="1200" dirty="0">
                <a:solidFill>
                  <a:schemeClr val="tx1"/>
                </a:solidFill>
              </a:rPr>
              <a:t>2016;11(6):e0157657 </a:t>
            </a:r>
          </a:p>
        </p:txBody>
      </p:sp>
    </p:spTree>
    <p:extLst>
      <p:ext uri="{BB962C8B-B14F-4D97-AF65-F5344CB8AC3E}">
        <p14:creationId xmlns:p14="http://schemas.microsoft.com/office/powerpoint/2010/main" val="164408201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8 Objeto" hidden="1"/>
          <p:cNvGraphicFramePr>
            <a:graphicFrameLocks noChangeAspect="1"/>
          </p:cNvGraphicFramePr>
          <p:nvPr>
            <p:custDataLst>
              <p:tags r:id="rId2"/>
            </p:custDataLst>
            <p:extLst/>
          </p:nvPr>
        </p:nvGraphicFramePr>
        <p:xfrm>
          <a:off x="1525588" y="1588"/>
          <a:ext cx="1588" cy="1588"/>
        </p:xfrm>
        <a:graphic>
          <a:graphicData uri="http://schemas.openxmlformats.org/presentationml/2006/ole">
            <mc:AlternateContent xmlns:mc="http://schemas.openxmlformats.org/markup-compatibility/2006">
              <mc:Choice xmlns:v="urn:schemas-microsoft-com:vml" Requires="v">
                <p:oleObj spid="_x0000_s7204" name="Diapositiva de think-cell" r:id="rId6" imgW="360" imgH="360" progId="TCLayout.ActiveDocument.1">
                  <p:embed/>
                </p:oleObj>
              </mc:Choice>
              <mc:Fallback>
                <p:oleObj name="Diapositiva de think-cell" r:id="rId6" imgW="360" imgH="360" progId="TCLayout.ActiveDocument.1">
                  <p:embed/>
                  <p:pic>
                    <p:nvPicPr>
                      <p:cNvPr id="9" name="8 Objeto" hidden="1"/>
                      <p:cNvPicPr/>
                      <p:nvPr/>
                    </p:nvPicPr>
                    <p:blipFill>
                      <a:blip r:embed="rId7"/>
                      <a:stretch>
                        <a:fillRect/>
                      </a:stretch>
                    </p:blipFill>
                    <p:spPr>
                      <a:xfrm>
                        <a:off x="1525588" y="1588"/>
                        <a:ext cx="1588" cy="1588"/>
                      </a:xfrm>
                      <a:prstGeom prst="rect">
                        <a:avLst/>
                      </a:prstGeom>
                    </p:spPr>
                  </p:pic>
                </p:oleObj>
              </mc:Fallback>
            </mc:AlternateContent>
          </a:graphicData>
        </a:graphic>
      </p:graphicFrame>
      <p:sp>
        <p:nvSpPr>
          <p:cNvPr id="6" name="5 Rectángulo" hidden="1"/>
          <p:cNvSpPr/>
          <p:nvPr>
            <p:custDataLst>
              <p:tags r:id="rId3"/>
            </p:custDataLst>
          </p:nvPr>
        </p:nvSpPr>
        <p:spPr>
          <a:xfrm>
            <a:off x="1524000" y="0"/>
            <a:ext cx="158750"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spcBef>
                <a:spcPct val="0"/>
              </a:spcBef>
              <a:spcAft>
                <a:spcPct val="0"/>
              </a:spcAft>
            </a:pPr>
            <a:endParaRPr lang="en-US" sz="3200" dirty="0">
              <a:latin typeface="Arial"/>
              <a:ea typeface="+mj-ea"/>
              <a:cs typeface="+mj-cs"/>
              <a:sym typeface="Arial"/>
            </a:endParaRPr>
          </a:p>
        </p:txBody>
      </p:sp>
      <p:sp>
        <p:nvSpPr>
          <p:cNvPr id="2" name="Title 1"/>
          <p:cNvSpPr>
            <a:spLocks noGrp="1"/>
          </p:cNvSpPr>
          <p:nvPr>
            <p:ph type="title"/>
          </p:nvPr>
        </p:nvSpPr>
        <p:spPr>
          <a:xfrm>
            <a:off x="2101850" y="141990"/>
            <a:ext cx="7430770" cy="861774"/>
          </a:xfrm>
        </p:spPr>
        <p:txBody>
          <a:bodyPr/>
          <a:lstStyle/>
          <a:p>
            <a:r>
              <a:rPr lang="en-US" sz="2800" spc="-20" dirty="0"/>
              <a:t>La OMS recomienda la </a:t>
            </a:r>
            <a:r>
              <a:rPr lang="en-US" sz="2800" spc="-20" dirty="0" err="1"/>
              <a:t>vacuna</a:t>
            </a:r>
            <a:r>
              <a:rPr lang="en-US" sz="2800" spc="-20" dirty="0"/>
              <a:t> para </a:t>
            </a:r>
            <a:r>
              <a:rPr lang="en-US" sz="2800" spc="-20" dirty="0" err="1"/>
              <a:t>prevenir</a:t>
            </a:r>
            <a:r>
              <a:rPr lang="en-US" sz="2800" spc="-20" dirty="0"/>
              <a:t> la influenza para trabajadores de Salud </a:t>
            </a:r>
            <a:endParaRPr lang="en-US" sz="2800" dirty="0"/>
          </a:p>
        </p:txBody>
      </p:sp>
      <p:sp>
        <p:nvSpPr>
          <p:cNvPr id="3" name="Content Placeholder 2"/>
          <p:cNvSpPr>
            <a:spLocks noGrp="1"/>
          </p:cNvSpPr>
          <p:nvPr>
            <p:ph idx="1"/>
          </p:nvPr>
        </p:nvSpPr>
        <p:spPr>
          <a:xfrm>
            <a:off x="1049481" y="1733551"/>
            <a:ext cx="10432473" cy="4001095"/>
          </a:xfrm>
        </p:spPr>
        <p:txBody>
          <a:bodyPr/>
          <a:lstStyle/>
          <a:p>
            <a:r>
              <a:rPr lang="es-ES" sz="2000" dirty="0"/>
              <a:t>Los trabajadores de la salud se definen como "todas las personas que participan en acciones cuya intención principal es mejorar la salud</a:t>
            </a:r>
            <a:r>
              <a:rPr lang="en-US" sz="2000" dirty="0"/>
              <a:t>”</a:t>
            </a:r>
            <a:r>
              <a:rPr lang="en-US" sz="2000" baseline="30000" dirty="0"/>
              <a:t>1</a:t>
            </a:r>
          </a:p>
          <a:p>
            <a:r>
              <a:rPr lang="es-ES" sz="2000" dirty="0"/>
              <a:t>Los trabajadores de la salud no corren un mayor riesgo de sufrir un desenlace grave de la influenza, ya que generalmente son adultos sanos. Sin embargo, la influenza pueden tener un impacto específico en esta población de diferentes maneras </a:t>
            </a:r>
            <a:r>
              <a:rPr lang="en-US" sz="2000" baseline="30000" dirty="0"/>
              <a:t>2,3</a:t>
            </a:r>
          </a:p>
          <a:p>
            <a:pPr lvl="1"/>
            <a:r>
              <a:rPr lang="es-ES" sz="1800" dirty="0"/>
              <a:t>Alto riesgo de exposición</a:t>
            </a:r>
          </a:p>
          <a:p>
            <a:pPr lvl="1"/>
            <a:r>
              <a:rPr lang="es-ES" sz="1800" dirty="0"/>
              <a:t>Enfermedad en el personal y pérdida de tiempo del personal (función económica y de servicios de salud)</a:t>
            </a:r>
          </a:p>
          <a:p>
            <a:pPr lvl="1"/>
            <a:r>
              <a:rPr lang="es-ES" sz="1800" dirty="0"/>
              <a:t>Capaz de transmitir la influenza a aquellos en alto riesgo de complicaciones relacionadas con la influenza</a:t>
            </a:r>
            <a:endParaRPr lang="en-US" sz="1800" dirty="0"/>
          </a:p>
        </p:txBody>
      </p:sp>
      <p:sp>
        <p:nvSpPr>
          <p:cNvPr id="5" name="Text Placeholder 4"/>
          <p:cNvSpPr>
            <a:spLocks noGrp="1"/>
          </p:cNvSpPr>
          <p:nvPr>
            <p:ph type="body" sz="quarter" idx="13"/>
          </p:nvPr>
        </p:nvSpPr>
        <p:spPr>
          <a:xfrm>
            <a:off x="2834053" y="6212460"/>
            <a:ext cx="8953500" cy="373949"/>
          </a:xfrm>
        </p:spPr>
        <p:txBody>
          <a:bodyPr/>
          <a:lstStyle/>
          <a:p>
            <a:pPr algn="l"/>
            <a:r>
              <a:rPr lang="en-US" b="1" dirty="0">
                <a:solidFill>
                  <a:schemeClr val="tx1"/>
                </a:solidFill>
              </a:rPr>
              <a:t>Referencias: 1. </a:t>
            </a:r>
            <a:r>
              <a:rPr lang="en-US" dirty="0">
                <a:solidFill>
                  <a:schemeClr val="tx1"/>
                </a:solidFill>
              </a:rPr>
              <a:t>ECDC. Priority risk groups for influenza vaccination http://ecdc.europa.eu/en/publications/Publications/0808_GUI_Priority_Risk_Groups_for_Influenza_Vaccination.pdf. </a:t>
            </a:r>
            <a:r>
              <a:rPr lang="en-US" b="1" dirty="0">
                <a:solidFill>
                  <a:schemeClr val="tx1"/>
                </a:solidFill>
              </a:rPr>
              <a:t>2. </a:t>
            </a:r>
            <a:r>
              <a:rPr lang="en-US" dirty="0">
                <a:solidFill>
                  <a:schemeClr val="tx1"/>
                </a:solidFill>
              </a:rPr>
              <a:t>Dolan GP, </a:t>
            </a:r>
            <a:r>
              <a:rPr lang="en-US" i="1" dirty="0">
                <a:solidFill>
                  <a:schemeClr val="tx1"/>
                </a:solidFill>
              </a:rPr>
              <a:t>et al. </a:t>
            </a:r>
            <a:r>
              <a:rPr lang="en-US" i="1" dirty="0" err="1">
                <a:solidFill>
                  <a:schemeClr val="tx1"/>
                </a:solidFill>
              </a:rPr>
              <a:t>Emerg</a:t>
            </a:r>
            <a:r>
              <a:rPr lang="en-US" i="1" dirty="0">
                <a:solidFill>
                  <a:schemeClr val="tx1"/>
                </a:solidFill>
              </a:rPr>
              <a:t> Infect Dis</a:t>
            </a:r>
            <a:r>
              <a:rPr lang="en-US" dirty="0">
                <a:solidFill>
                  <a:schemeClr val="tx1"/>
                </a:solidFill>
              </a:rPr>
              <a:t> 2012;18(8):1225. </a:t>
            </a:r>
            <a:r>
              <a:rPr lang="en-US" b="1" dirty="0">
                <a:solidFill>
                  <a:schemeClr val="tx1"/>
                </a:solidFill>
              </a:rPr>
              <a:t>3. </a:t>
            </a:r>
            <a:r>
              <a:rPr lang="en-US" dirty="0">
                <a:solidFill>
                  <a:schemeClr val="tx1"/>
                </a:solidFill>
              </a:rPr>
              <a:t>Ahmed F, </a:t>
            </a:r>
            <a:r>
              <a:rPr lang="en-US" i="1" dirty="0">
                <a:solidFill>
                  <a:schemeClr val="tx1"/>
                </a:solidFill>
              </a:rPr>
              <a:t>et al. </a:t>
            </a:r>
            <a:r>
              <a:rPr lang="en-US" i="1" dirty="0" err="1">
                <a:solidFill>
                  <a:schemeClr val="tx1"/>
                </a:solidFill>
              </a:rPr>
              <a:t>Clin</a:t>
            </a:r>
            <a:r>
              <a:rPr lang="en-US" i="1" dirty="0">
                <a:solidFill>
                  <a:schemeClr val="tx1"/>
                </a:solidFill>
              </a:rPr>
              <a:t> Infect Dis</a:t>
            </a:r>
            <a:r>
              <a:rPr lang="en-US" dirty="0">
                <a:solidFill>
                  <a:schemeClr val="tx1"/>
                </a:solidFill>
              </a:rPr>
              <a:t> 2014; 58(1):50</a:t>
            </a:r>
          </a:p>
        </p:txBody>
      </p:sp>
      <p:pic>
        <p:nvPicPr>
          <p:cNvPr id="7" name="Picture 7"/>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9428481" y="137756"/>
            <a:ext cx="894395" cy="8078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5502707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xmlns="" id="{A3E75844-3125-4847-A51D-88FCC9559056}"/>
              </a:ext>
            </a:extLst>
          </p:cNvPr>
          <p:cNvSpPr>
            <a:spLocks noGrp="1"/>
          </p:cNvSpPr>
          <p:nvPr>
            <p:ph type="title"/>
          </p:nvPr>
        </p:nvSpPr>
        <p:spPr/>
        <p:txBody>
          <a:bodyPr/>
          <a:lstStyle/>
          <a:p>
            <a:r>
              <a:rPr lang="es-MX" dirty="0"/>
              <a:t>Estamos en riesgo… SARS en 2003</a:t>
            </a:r>
          </a:p>
        </p:txBody>
      </p:sp>
      <p:sp>
        <p:nvSpPr>
          <p:cNvPr id="4" name="Marcador de contenido 3">
            <a:extLst>
              <a:ext uri="{FF2B5EF4-FFF2-40B4-BE49-F238E27FC236}">
                <a16:creationId xmlns:a16="http://schemas.microsoft.com/office/drawing/2014/main" xmlns="" id="{84C586F9-D70A-4F7B-A6B6-C93F5F8C5965}"/>
              </a:ext>
            </a:extLst>
          </p:cNvPr>
          <p:cNvSpPr>
            <a:spLocks noGrp="1"/>
          </p:cNvSpPr>
          <p:nvPr>
            <p:ph sz="half" idx="1"/>
          </p:nvPr>
        </p:nvSpPr>
        <p:spPr/>
        <p:txBody>
          <a:bodyPr>
            <a:normAutofit fontScale="92500" lnSpcReduction="20000"/>
          </a:bodyPr>
          <a:lstStyle/>
          <a:p>
            <a:r>
              <a:rPr lang="es-MX" dirty="0"/>
              <a:t>Carlo </a:t>
            </a:r>
            <a:r>
              <a:rPr lang="es-MX" dirty="0" err="1"/>
              <a:t>Urbani</a:t>
            </a:r>
            <a:endParaRPr lang="es-MX" dirty="0"/>
          </a:p>
          <a:p>
            <a:endParaRPr lang="es-MX" dirty="0"/>
          </a:p>
          <a:p>
            <a:endParaRPr lang="es-MX" dirty="0"/>
          </a:p>
        </p:txBody>
      </p:sp>
      <p:sp>
        <p:nvSpPr>
          <p:cNvPr id="5" name="Marcador de contenido 4">
            <a:extLst>
              <a:ext uri="{FF2B5EF4-FFF2-40B4-BE49-F238E27FC236}">
                <a16:creationId xmlns:a16="http://schemas.microsoft.com/office/drawing/2014/main" xmlns="" id="{0AFC3930-4C05-49C3-8103-AB17845D8AB3}"/>
              </a:ext>
            </a:extLst>
          </p:cNvPr>
          <p:cNvSpPr>
            <a:spLocks noGrp="1"/>
          </p:cNvSpPr>
          <p:nvPr>
            <p:ph sz="half" idx="2"/>
          </p:nvPr>
        </p:nvSpPr>
        <p:spPr>
          <a:xfrm>
            <a:off x="6172200" y="1960562"/>
            <a:ext cx="5181600" cy="4351338"/>
          </a:xfrm>
        </p:spPr>
        <p:txBody>
          <a:bodyPr>
            <a:normAutofit fontScale="92500" lnSpcReduction="20000"/>
          </a:bodyPr>
          <a:lstStyle/>
          <a:p>
            <a:r>
              <a:rPr lang="es-MX" dirty="0"/>
              <a:t>Contacto con paciente en Hanoi a fines de febrero</a:t>
            </a:r>
          </a:p>
          <a:p>
            <a:endParaRPr lang="es-MX" dirty="0"/>
          </a:p>
          <a:p>
            <a:r>
              <a:rPr lang="es-MX" dirty="0"/>
              <a:t>Desarrolló síntomas en Marzo 11</a:t>
            </a:r>
          </a:p>
          <a:p>
            <a:endParaRPr lang="es-MX" dirty="0"/>
          </a:p>
          <a:p>
            <a:r>
              <a:rPr lang="es-MX" dirty="0"/>
              <a:t>"Si no puedo trabajar en tales situaciones, ¿para qué estoy aquí? ¿para contestar correos electrónicos e ir a cócteles?”</a:t>
            </a:r>
          </a:p>
          <a:p>
            <a:endParaRPr lang="es-MX" dirty="0"/>
          </a:p>
          <a:p>
            <a:r>
              <a:rPr lang="es-MX" dirty="0"/>
              <a:t>Falleció 29 de marzo</a:t>
            </a:r>
            <a:br>
              <a:rPr lang="es-MX" dirty="0"/>
            </a:br>
            <a:endParaRPr lang="es-MX" dirty="0"/>
          </a:p>
        </p:txBody>
      </p:sp>
      <p:pic>
        <p:nvPicPr>
          <p:cNvPr id="6" name="Imagen 5">
            <a:extLst>
              <a:ext uri="{FF2B5EF4-FFF2-40B4-BE49-F238E27FC236}">
                <a16:creationId xmlns:a16="http://schemas.microsoft.com/office/drawing/2014/main" xmlns="" id="{6B04EAD7-5EA2-4606-8549-606E0DD53C39}"/>
              </a:ext>
            </a:extLst>
          </p:cNvPr>
          <p:cNvPicPr>
            <a:picLocks noChangeAspect="1"/>
          </p:cNvPicPr>
          <p:nvPr/>
        </p:nvPicPr>
        <p:blipFill>
          <a:blip r:embed="rId2"/>
          <a:stretch>
            <a:fillRect/>
          </a:stretch>
        </p:blipFill>
        <p:spPr>
          <a:xfrm>
            <a:off x="1564341" y="2582582"/>
            <a:ext cx="3729318" cy="3729318"/>
          </a:xfrm>
          <a:prstGeom prst="rect">
            <a:avLst/>
          </a:prstGeom>
        </p:spPr>
      </p:pic>
    </p:spTree>
    <p:extLst>
      <p:ext uri="{BB962C8B-B14F-4D97-AF65-F5344CB8AC3E}">
        <p14:creationId xmlns:p14="http://schemas.microsoft.com/office/powerpoint/2010/main" val="21989329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2"/>
          <a:stretch>
            <a:fillRect/>
          </a:stretch>
        </p:blipFill>
        <p:spPr>
          <a:xfrm>
            <a:off x="3391537" y="631182"/>
            <a:ext cx="5296340" cy="5908538"/>
          </a:xfrm>
          <a:prstGeom prst="rect">
            <a:avLst/>
          </a:prstGeom>
        </p:spPr>
      </p:pic>
      <p:sp>
        <p:nvSpPr>
          <p:cNvPr id="3" name="CuadroTexto 2"/>
          <p:cNvSpPr txBox="1"/>
          <p:nvPr/>
        </p:nvSpPr>
        <p:spPr>
          <a:xfrm>
            <a:off x="7059133" y="6425122"/>
            <a:ext cx="5071517" cy="369012"/>
          </a:xfrm>
          <a:prstGeom prst="rect">
            <a:avLst/>
          </a:prstGeom>
          <a:noFill/>
        </p:spPr>
        <p:txBody>
          <a:bodyPr wrap="none" rtlCol="0">
            <a:spAutoFit/>
          </a:bodyPr>
          <a:lstStyle/>
          <a:p>
            <a:r>
              <a:rPr lang="fr-FR" sz="1798" dirty="0" err="1"/>
              <a:t>Eurosurveillance</a:t>
            </a:r>
            <a:r>
              <a:rPr lang="fr-FR" sz="1798" dirty="0"/>
              <a:t>, Volume 20, Issue 25, 25 </a:t>
            </a:r>
            <a:r>
              <a:rPr lang="fr-FR" sz="1798" dirty="0" err="1"/>
              <a:t>June</a:t>
            </a:r>
            <a:r>
              <a:rPr lang="fr-FR" sz="1798" dirty="0"/>
              <a:t> 2015</a:t>
            </a:r>
            <a:endParaRPr lang="es-MX" sz="1798" dirty="0"/>
          </a:p>
        </p:txBody>
      </p:sp>
      <p:sp>
        <p:nvSpPr>
          <p:cNvPr id="5" name="Elipse 4">
            <a:extLst>
              <a:ext uri="{FF2B5EF4-FFF2-40B4-BE49-F238E27FC236}">
                <a16:creationId xmlns:a16="http://schemas.microsoft.com/office/drawing/2014/main" xmlns="" id="{A36E8215-9805-4BE5-8887-D42374F3649B}"/>
              </a:ext>
            </a:extLst>
          </p:cNvPr>
          <p:cNvSpPr/>
          <p:nvPr/>
        </p:nvSpPr>
        <p:spPr>
          <a:xfrm>
            <a:off x="5808768" y="5832627"/>
            <a:ext cx="1216241" cy="420822"/>
          </a:xfrm>
          <a:prstGeom prst="ellipse">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Tree>
    <p:extLst>
      <p:ext uri="{BB962C8B-B14F-4D97-AF65-F5344CB8AC3E}">
        <p14:creationId xmlns:p14="http://schemas.microsoft.com/office/powerpoint/2010/main" val="15065903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1)">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1 Título"/>
          <p:cNvSpPr>
            <a:spLocks noGrp="1"/>
          </p:cNvSpPr>
          <p:nvPr>
            <p:ph type="title"/>
          </p:nvPr>
        </p:nvSpPr>
        <p:spPr>
          <a:xfrm>
            <a:off x="840934" y="-178197"/>
            <a:ext cx="10510133" cy="1324874"/>
          </a:xfrm>
          <a:noFill/>
        </p:spPr>
        <p:txBody>
          <a:bodyPr rtlCol="0">
            <a:normAutofit/>
          </a:bodyPr>
          <a:lstStyle/>
          <a:p>
            <a:pPr algn="l">
              <a:defRPr/>
            </a:pPr>
            <a:r>
              <a:rPr lang="es-MX" sz="4218" b="1" dirty="0">
                <a:latin typeface="Cambria Math" panose="02040503050406030204" pitchFamily="18" charset="0"/>
                <a:ea typeface="Cambria Math" panose="02040503050406030204" pitchFamily="18" charset="0"/>
              </a:rPr>
              <a:t>Virus de la Influenza</a:t>
            </a:r>
          </a:p>
        </p:txBody>
      </p:sp>
      <p:sp>
        <p:nvSpPr>
          <p:cNvPr id="5122" name="Rectangle 3"/>
          <p:cNvSpPr>
            <a:spLocks noGrp="1" noChangeArrowheads="1"/>
          </p:cNvSpPr>
          <p:nvPr>
            <p:ph idx="1"/>
          </p:nvPr>
        </p:nvSpPr>
        <p:spPr>
          <a:xfrm>
            <a:off x="1198844" y="941649"/>
            <a:ext cx="7882600" cy="840938"/>
          </a:xfrm>
        </p:spPr>
        <p:txBody>
          <a:bodyPr>
            <a:noAutofit/>
          </a:bodyPr>
          <a:lstStyle/>
          <a:p>
            <a:pPr eaLnBrk="1" hangingPunct="1"/>
            <a:r>
              <a:rPr lang="es-MX" altLang="es-MX" sz="2500" dirty="0">
                <a:latin typeface="Cambria Math" panose="02040503050406030204" pitchFamily="18" charset="0"/>
                <a:ea typeface="Cambria Math" panose="02040503050406030204" pitchFamily="18" charset="0"/>
              </a:rPr>
              <a:t>Pertenece a la familia </a:t>
            </a:r>
            <a:r>
              <a:rPr lang="es-MX" altLang="es-MX" sz="2500" i="1" dirty="0" err="1">
                <a:latin typeface="Cambria Math" panose="02040503050406030204" pitchFamily="18" charset="0"/>
                <a:ea typeface="Cambria Math" panose="02040503050406030204" pitchFamily="18" charset="0"/>
              </a:rPr>
              <a:t>Orthomyxoviridae</a:t>
            </a:r>
            <a:endParaRPr lang="es-MX" altLang="es-MX" sz="2500" dirty="0">
              <a:latin typeface="Cambria Math" panose="02040503050406030204" pitchFamily="18" charset="0"/>
              <a:ea typeface="Cambria Math" panose="02040503050406030204" pitchFamily="18" charset="0"/>
            </a:endParaRPr>
          </a:p>
          <a:p>
            <a:pPr eaLnBrk="1" hangingPunct="1"/>
            <a:r>
              <a:rPr lang="es-MX" altLang="es-MX" sz="2500" dirty="0">
                <a:latin typeface="Cambria Math" panose="02040503050406030204" pitchFamily="18" charset="0"/>
                <a:ea typeface="Cambria Math" panose="02040503050406030204" pitchFamily="18" charset="0"/>
              </a:rPr>
              <a:t>Existen 3 tipos: A, B y C. </a:t>
            </a:r>
          </a:p>
        </p:txBody>
      </p:sp>
      <p:grpSp>
        <p:nvGrpSpPr>
          <p:cNvPr id="5123" name="Grupo 21"/>
          <p:cNvGrpSpPr>
            <a:grpSpLocks/>
          </p:cNvGrpSpPr>
          <p:nvPr/>
        </p:nvGrpSpPr>
        <p:grpSpPr bwMode="auto">
          <a:xfrm>
            <a:off x="2575228" y="2446306"/>
            <a:ext cx="7550927" cy="3339553"/>
            <a:chOff x="1844273" y="1512348"/>
            <a:chExt cx="11041794" cy="4391145"/>
          </a:xfrm>
        </p:grpSpPr>
        <p:grpSp>
          <p:nvGrpSpPr>
            <p:cNvPr id="5126" name="Grupo 22"/>
            <p:cNvGrpSpPr>
              <a:grpSpLocks/>
            </p:cNvGrpSpPr>
            <p:nvPr/>
          </p:nvGrpSpPr>
          <p:grpSpPr bwMode="auto">
            <a:xfrm>
              <a:off x="1844273" y="1512348"/>
              <a:ext cx="11041794" cy="4391145"/>
              <a:chOff x="1844273" y="1512348"/>
              <a:chExt cx="11041794" cy="4391145"/>
            </a:xfrm>
          </p:grpSpPr>
          <p:pic>
            <p:nvPicPr>
              <p:cNvPr id="5137" name="Picture 2" descr="http://www.newscientist.com/data/images/archive/2533/25331501.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3774" b="25019"/>
              <a:stretch/>
            </p:blipFill>
            <p:spPr bwMode="auto">
              <a:xfrm>
                <a:off x="1844273" y="1593276"/>
                <a:ext cx="4407290" cy="38082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 name="Text Box 3"/>
              <p:cNvSpPr txBox="1">
                <a:spLocks noChangeArrowheads="1"/>
              </p:cNvSpPr>
              <p:nvPr/>
            </p:nvSpPr>
            <p:spPr bwMode="auto">
              <a:xfrm>
                <a:off x="6677186" y="1512348"/>
                <a:ext cx="5457316" cy="880206"/>
              </a:xfrm>
              <a:prstGeom prst="rect">
                <a:avLst/>
              </a:prstGeom>
              <a:noFill/>
              <a:ln w="9525">
                <a:noFill/>
                <a:miter lim="800000"/>
                <a:headEnd/>
                <a:tailEnd/>
              </a:ln>
            </p:spPr>
            <p:txBody>
              <a:bodyPr wrap="none">
                <a:spAutoFit/>
              </a:bodyPr>
              <a:lstStyle/>
              <a:p>
                <a:pPr>
                  <a:defRPr/>
                </a:pPr>
                <a:r>
                  <a:rPr lang="en-US" sz="1875" b="1" dirty="0">
                    <a:latin typeface="Cambria Math" panose="02040503050406030204" pitchFamily="18" charset="0"/>
                    <a:ea typeface="Cambria Math" panose="02040503050406030204" pitchFamily="18" charset="0"/>
                  </a:rPr>
                  <a:t>Hemaglutinina (H)–</a:t>
                </a:r>
                <a:r>
                  <a:rPr lang="en-US" sz="1875" dirty="0">
                    <a:latin typeface="Cambria Math" panose="02040503050406030204" pitchFamily="18" charset="0"/>
                    <a:ea typeface="Cambria Math" panose="02040503050406030204" pitchFamily="18" charset="0"/>
                  </a:rPr>
                  <a:t>18 </a:t>
                </a:r>
                <a:r>
                  <a:rPr lang="en-US" sz="1875" dirty="0" err="1">
                    <a:latin typeface="Cambria Math" panose="02040503050406030204" pitchFamily="18" charset="0"/>
                    <a:ea typeface="Cambria Math" panose="02040503050406030204" pitchFamily="18" charset="0"/>
                  </a:rPr>
                  <a:t>subtipos</a:t>
                </a:r>
                <a:r>
                  <a:rPr lang="en-US" sz="1875" dirty="0">
                    <a:latin typeface="Cambria Math" panose="02040503050406030204" pitchFamily="18" charset="0"/>
                    <a:ea typeface="Cambria Math" panose="02040503050406030204" pitchFamily="18" charset="0"/>
                  </a:rPr>
                  <a:t/>
                </a:r>
                <a:br>
                  <a:rPr lang="en-US" sz="1875" dirty="0">
                    <a:latin typeface="Cambria Math" panose="02040503050406030204" pitchFamily="18" charset="0"/>
                    <a:ea typeface="Cambria Math" panose="02040503050406030204" pitchFamily="18" charset="0"/>
                  </a:rPr>
                </a:br>
                <a:r>
                  <a:rPr lang="en-US" sz="1875" dirty="0" err="1">
                    <a:latin typeface="Cambria Math" panose="02040503050406030204" pitchFamily="18" charset="0"/>
                    <a:ea typeface="Cambria Math" panose="02040503050406030204" pitchFamily="18" charset="0"/>
                  </a:rPr>
                  <a:t>Adherencia</a:t>
                </a:r>
                <a:r>
                  <a:rPr lang="en-US" sz="1875" dirty="0">
                    <a:latin typeface="Cambria Math" panose="02040503050406030204" pitchFamily="18" charset="0"/>
                    <a:ea typeface="Cambria Math" panose="02040503050406030204" pitchFamily="18" charset="0"/>
                  </a:rPr>
                  <a:t> a </a:t>
                </a:r>
                <a:r>
                  <a:rPr lang="en-US" sz="1875" dirty="0" err="1">
                    <a:latin typeface="Cambria Math" panose="02040503050406030204" pitchFamily="18" charset="0"/>
                    <a:ea typeface="Cambria Math" panose="02040503050406030204" pitchFamily="18" charset="0"/>
                  </a:rPr>
                  <a:t>receptores</a:t>
                </a:r>
                <a:r>
                  <a:rPr lang="en-US" sz="1875" dirty="0">
                    <a:latin typeface="Cambria Math" panose="02040503050406030204" pitchFamily="18" charset="0"/>
                    <a:ea typeface="Cambria Math" panose="02040503050406030204" pitchFamily="18" charset="0"/>
                  </a:rPr>
                  <a:t> </a:t>
                </a:r>
                <a:r>
                  <a:rPr lang="en-US" sz="1875" dirty="0" err="1">
                    <a:latin typeface="Cambria Math" panose="02040503050406030204" pitchFamily="18" charset="0"/>
                    <a:ea typeface="Cambria Math" panose="02040503050406030204" pitchFamily="18" charset="0"/>
                  </a:rPr>
                  <a:t>en</a:t>
                </a:r>
                <a:r>
                  <a:rPr lang="en-US" sz="1875" dirty="0">
                    <a:latin typeface="Cambria Math" panose="02040503050406030204" pitchFamily="18" charset="0"/>
                    <a:ea typeface="Cambria Math" panose="02040503050406030204" pitchFamily="18" charset="0"/>
                  </a:rPr>
                  <a:t> </a:t>
                </a:r>
                <a:r>
                  <a:rPr lang="en-US" sz="1875" dirty="0" err="1">
                    <a:latin typeface="Cambria Math" panose="02040503050406030204" pitchFamily="18" charset="0"/>
                    <a:ea typeface="Cambria Math" panose="02040503050406030204" pitchFamily="18" charset="0"/>
                  </a:rPr>
                  <a:t>células</a:t>
                </a:r>
                <a:endParaRPr lang="en-US" sz="1875" dirty="0">
                  <a:latin typeface="Cambria Math" panose="02040503050406030204" pitchFamily="18" charset="0"/>
                  <a:ea typeface="Cambria Math" panose="02040503050406030204" pitchFamily="18" charset="0"/>
                </a:endParaRPr>
              </a:p>
            </p:txBody>
          </p:sp>
          <p:sp>
            <p:nvSpPr>
              <p:cNvPr id="30" name="Text Box 4"/>
              <p:cNvSpPr txBox="1">
                <a:spLocks noChangeArrowheads="1"/>
              </p:cNvSpPr>
              <p:nvPr/>
            </p:nvSpPr>
            <p:spPr bwMode="auto">
              <a:xfrm>
                <a:off x="6677186" y="2373993"/>
                <a:ext cx="5247941" cy="1259605"/>
              </a:xfrm>
              <a:prstGeom prst="rect">
                <a:avLst/>
              </a:prstGeom>
              <a:noFill/>
              <a:ln w="9525">
                <a:noFill/>
                <a:miter lim="800000"/>
                <a:headEnd/>
                <a:tailEnd/>
              </a:ln>
            </p:spPr>
            <p:txBody>
              <a:bodyPr wrap="none">
                <a:spAutoFit/>
              </a:bodyPr>
              <a:lstStyle/>
              <a:p>
                <a:pPr>
                  <a:defRPr/>
                </a:pPr>
                <a:r>
                  <a:rPr lang="en-US" sz="1875" b="1" dirty="0" err="1">
                    <a:latin typeface="Cambria Math" panose="02040503050406030204" pitchFamily="18" charset="0"/>
                    <a:ea typeface="Cambria Math" panose="02040503050406030204" pitchFamily="18" charset="0"/>
                  </a:rPr>
                  <a:t>Neuraminidasa</a:t>
                </a:r>
                <a:r>
                  <a:rPr lang="en-US" sz="1875" b="1" dirty="0">
                    <a:latin typeface="Cambria Math" panose="02040503050406030204" pitchFamily="18" charset="0"/>
                    <a:ea typeface="Cambria Math" panose="02040503050406030204" pitchFamily="18" charset="0"/>
                  </a:rPr>
                  <a:t> (NA)–</a:t>
                </a:r>
                <a:r>
                  <a:rPr lang="en-US" sz="1875" dirty="0">
                    <a:latin typeface="Cambria Math" panose="02040503050406030204" pitchFamily="18" charset="0"/>
                    <a:ea typeface="Cambria Math" panose="02040503050406030204" pitchFamily="18" charset="0"/>
                  </a:rPr>
                  <a:t>11 </a:t>
                </a:r>
                <a:r>
                  <a:rPr lang="en-US" sz="1875" dirty="0" err="1">
                    <a:latin typeface="Cambria Math" panose="02040503050406030204" pitchFamily="18" charset="0"/>
                    <a:ea typeface="Cambria Math" panose="02040503050406030204" pitchFamily="18" charset="0"/>
                  </a:rPr>
                  <a:t>subtipos</a:t>
                </a:r>
                <a:r>
                  <a:rPr lang="en-US" sz="1875" dirty="0">
                    <a:latin typeface="Cambria Math" panose="02040503050406030204" pitchFamily="18" charset="0"/>
                    <a:ea typeface="Cambria Math" panose="02040503050406030204" pitchFamily="18" charset="0"/>
                  </a:rPr>
                  <a:t/>
                </a:r>
                <a:br>
                  <a:rPr lang="en-US" sz="1875" dirty="0">
                    <a:latin typeface="Cambria Math" panose="02040503050406030204" pitchFamily="18" charset="0"/>
                    <a:ea typeface="Cambria Math" panose="02040503050406030204" pitchFamily="18" charset="0"/>
                  </a:rPr>
                </a:br>
                <a:r>
                  <a:rPr lang="en-US" sz="1875" dirty="0" err="1">
                    <a:latin typeface="Cambria Math" panose="02040503050406030204" pitchFamily="18" charset="0"/>
                    <a:ea typeface="Cambria Math" panose="02040503050406030204" pitchFamily="18" charset="0"/>
                  </a:rPr>
                  <a:t>Participa</a:t>
                </a:r>
                <a:r>
                  <a:rPr lang="en-US" sz="1875" dirty="0">
                    <a:latin typeface="Cambria Math" panose="02040503050406030204" pitchFamily="18" charset="0"/>
                    <a:ea typeface="Cambria Math" panose="02040503050406030204" pitchFamily="18" charset="0"/>
                  </a:rPr>
                  <a:t> en la </a:t>
                </a:r>
                <a:r>
                  <a:rPr lang="en-US" sz="1875" dirty="0" err="1">
                    <a:latin typeface="Cambria Math" panose="02040503050406030204" pitchFamily="18" charset="0"/>
                    <a:ea typeface="Cambria Math" panose="02040503050406030204" pitchFamily="18" charset="0"/>
                  </a:rPr>
                  <a:t>liberación</a:t>
                </a:r>
                <a:r>
                  <a:rPr lang="en-US" sz="1875" dirty="0">
                    <a:latin typeface="Cambria Math" panose="02040503050406030204" pitchFamily="18" charset="0"/>
                    <a:ea typeface="Cambria Math" panose="02040503050406030204" pitchFamily="18" charset="0"/>
                  </a:rPr>
                  <a:t> viral de</a:t>
                </a:r>
              </a:p>
              <a:p>
                <a:pPr>
                  <a:defRPr/>
                </a:pPr>
                <a:r>
                  <a:rPr lang="en-US" sz="1875" dirty="0">
                    <a:latin typeface="Cambria Math" panose="02040503050406030204" pitchFamily="18" charset="0"/>
                    <a:ea typeface="Cambria Math" panose="02040503050406030204" pitchFamily="18" charset="0"/>
                  </a:rPr>
                  <a:t>la </a:t>
                </a:r>
                <a:r>
                  <a:rPr lang="en-US" sz="1875" dirty="0" err="1">
                    <a:latin typeface="Cambria Math" panose="02040503050406030204" pitchFamily="18" charset="0"/>
                    <a:ea typeface="Cambria Math" panose="02040503050406030204" pitchFamily="18" charset="0"/>
                  </a:rPr>
                  <a:t>célula</a:t>
                </a:r>
                <a:r>
                  <a:rPr lang="en-US" sz="1875" dirty="0">
                    <a:latin typeface="Cambria Math" panose="02040503050406030204" pitchFamily="18" charset="0"/>
                    <a:ea typeface="Cambria Math" panose="02040503050406030204" pitchFamily="18" charset="0"/>
                  </a:rPr>
                  <a:t> </a:t>
                </a:r>
                <a:r>
                  <a:rPr lang="en-US" sz="1875" dirty="0" err="1">
                    <a:latin typeface="Cambria Math" panose="02040503050406030204" pitchFamily="18" charset="0"/>
                    <a:ea typeface="Cambria Math" panose="02040503050406030204" pitchFamily="18" charset="0"/>
                  </a:rPr>
                  <a:t>hospedera</a:t>
                </a:r>
                <a:endParaRPr lang="en-US" sz="1875" dirty="0">
                  <a:latin typeface="Cambria Math" panose="02040503050406030204" pitchFamily="18" charset="0"/>
                  <a:ea typeface="Cambria Math" panose="02040503050406030204" pitchFamily="18" charset="0"/>
                </a:endParaRPr>
              </a:p>
            </p:txBody>
          </p:sp>
          <p:sp>
            <p:nvSpPr>
              <p:cNvPr id="31" name="Text Box 5"/>
              <p:cNvSpPr txBox="1">
                <a:spLocks noChangeArrowheads="1"/>
              </p:cNvSpPr>
              <p:nvPr/>
            </p:nvSpPr>
            <p:spPr bwMode="auto">
              <a:xfrm>
                <a:off x="6677186" y="4643888"/>
                <a:ext cx="5788924" cy="1259605"/>
              </a:xfrm>
              <a:prstGeom prst="rect">
                <a:avLst/>
              </a:prstGeom>
              <a:noFill/>
              <a:ln w="9525">
                <a:noFill/>
                <a:miter lim="800000"/>
                <a:headEnd/>
                <a:tailEnd/>
              </a:ln>
            </p:spPr>
            <p:txBody>
              <a:bodyPr>
                <a:spAutoFit/>
              </a:bodyPr>
              <a:lstStyle/>
              <a:p>
                <a:pPr>
                  <a:defRPr/>
                </a:pPr>
                <a:r>
                  <a:rPr lang="en-US" sz="1875" b="1" dirty="0">
                    <a:latin typeface="Cambria Math" panose="02040503050406030204" pitchFamily="18" charset="0"/>
                    <a:ea typeface="Cambria Math" panose="02040503050406030204" pitchFamily="18" charset="0"/>
                  </a:rPr>
                  <a:t>Material </a:t>
                </a:r>
                <a:r>
                  <a:rPr lang="en-US" sz="1875" b="1" dirty="0" err="1">
                    <a:latin typeface="Cambria Math" panose="02040503050406030204" pitchFamily="18" charset="0"/>
                    <a:ea typeface="Cambria Math" panose="02040503050406030204" pitchFamily="18" charset="0"/>
                  </a:rPr>
                  <a:t>genético</a:t>
                </a:r>
                <a:r>
                  <a:rPr lang="en-US" sz="1875" b="1" dirty="0">
                    <a:latin typeface="Cambria Math" panose="02040503050406030204" pitchFamily="18" charset="0"/>
                    <a:ea typeface="Cambria Math" panose="02040503050406030204" pitchFamily="18" charset="0"/>
                  </a:rPr>
                  <a:t>: RNA</a:t>
                </a:r>
              </a:p>
              <a:p>
                <a:pPr>
                  <a:defRPr/>
                </a:pPr>
                <a:r>
                  <a:rPr lang="en-US" sz="1875" dirty="0" err="1">
                    <a:latin typeface="Cambria Math" panose="02040503050406030204" pitchFamily="18" charset="0"/>
                    <a:ea typeface="Cambria Math" panose="02040503050406030204" pitchFamily="18" charset="0"/>
                  </a:rPr>
                  <a:t>Genoma</a:t>
                </a:r>
                <a:r>
                  <a:rPr lang="en-US" sz="1875" dirty="0">
                    <a:latin typeface="Cambria Math" panose="02040503050406030204" pitchFamily="18" charset="0"/>
                    <a:ea typeface="Cambria Math" panose="02040503050406030204" pitchFamily="18" charset="0"/>
                  </a:rPr>
                  <a:t> </a:t>
                </a:r>
                <a:r>
                  <a:rPr lang="en-US" sz="1875" dirty="0" err="1">
                    <a:latin typeface="Cambria Math" panose="02040503050406030204" pitchFamily="18" charset="0"/>
                    <a:ea typeface="Cambria Math" panose="02040503050406030204" pitchFamily="18" charset="0"/>
                  </a:rPr>
                  <a:t>segmentado</a:t>
                </a:r>
                <a:r>
                  <a:rPr lang="en-US" sz="1875" dirty="0">
                    <a:latin typeface="Cambria Math" panose="02040503050406030204" pitchFamily="18" charset="0"/>
                    <a:ea typeface="Cambria Math" panose="02040503050406030204" pitchFamily="18" charset="0"/>
                  </a:rPr>
                  <a:t>, 8 </a:t>
                </a:r>
                <a:r>
                  <a:rPr lang="en-US" sz="1875" dirty="0" err="1">
                    <a:latin typeface="Cambria Math" panose="02040503050406030204" pitchFamily="18" charset="0"/>
                    <a:ea typeface="Cambria Math" panose="02040503050406030204" pitchFamily="18" charset="0"/>
                  </a:rPr>
                  <a:t>elementos</a:t>
                </a:r>
                <a:r>
                  <a:rPr lang="en-US" sz="1875" dirty="0">
                    <a:latin typeface="Cambria Math" panose="02040503050406030204" pitchFamily="18" charset="0"/>
                    <a:ea typeface="Cambria Math" panose="02040503050406030204" pitchFamily="18" charset="0"/>
                  </a:rPr>
                  <a:t> </a:t>
                </a:r>
                <a:r>
                  <a:rPr lang="en-US" sz="1875" dirty="0" err="1">
                    <a:latin typeface="Cambria Math" panose="02040503050406030204" pitchFamily="18" charset="0"/>
                    <a:ea typeface="Cambria Math" panose="02040503050406030204" pitchFamily="18" charset="0"/>
                  </a:rPr>
                  <a:t>independientes</a:t>
                </a:r>
                <a:endParaRPr lang="en-US" sz="1875" dirty="0">
                  <a:latin typeface="Cambria Math" panose="02040503050406030204" pitchFamily="18" charset="0"/>
                  <a:ea typeface="Cambria Math" panose="02040503050406030204" pitchFamily="18" charset="0"/>
                </a:endParaRPr>
              </a:p>
            </p:txBody>
          </p:sp>
          <p:sp>
            <p:nvSpPr>
              <p:cNvPr id="32" name="Text Box 6"/>
              <p:cNvSpPr txBox="1">
                <a:spLocks noChangeArrowheads="1"/>
              </p:cNvSpPr>
              <p:nvPr/>
            </p:nvSpPr>
            <p:spPr bwMode="auto">
              <a:xfrm>
                <a:off x="6628463" y="3602825"/>
                <a:ext cx="6257604" cy="1259605"/>
              </a:xfrm>
              <a:prstGeom prst="rect">
                <a:avLst/>
              </a:prstGeom>
              <a:noFill/>
              <a:ln w="9525">
                <a:noFill/>
                <a:miter lim="800000"/>
                <a:headEnd/>
                <a:tailEnd/>
              </a:ln>
            </p:spPr>
            <p:txBody>
              <a:bodyPr>
                <a:spAutoFit/>
              </a:bodyPr>
              <a:lstStyle/>
              <a:p>
                <a:pPr>
                  <a:defRPr/>
                </a:pPr>
                <a:r>
                  <a:rPr lang="en-US" sz="1875" b="1" dirty="0" err="1">
                    <a:latin typeface="Cambria Math" panose="02040503050406030204" pitchFamily="18" charset="0"/>
                    <a:ea typeface="Cambria Math" panose="02040503050406030204" pitchFamily="18" charset="0"/>
                  </a:rPr>
                  <a:t>Proteína</a:t>
                </a:r>
                <a:r>
                  <a:rPr lang="en-US" sz="1875" b="1" dirty="0">
                    <a:latin typeface="Cambria Math" panose="02040503050406030204" pitchFamily="18" charset="0"/>
                    <a:ea typeface="Cambria Math" panose="02040503050406030204" pitchFamily="18" charset="0"/>
                  </a:rPr>
                  <a:t> M2</a:t>
                </a:r>
              </a:p>
              <a:p>
                <a:pPr>
                  <a:defRPr/>
                </a:pPr>
                <a:r>
                  <a:rPr lang="en-US" sz="1875" dirty="0">
                    <a:latin typeface="Cambria Math" panose="02040503050406030204" pitchFamily="18" charset="0"/>
                    <a:ea typeface="Cambria Math" panose="02040503050406030204" pitchFamily="18" charset="0"/>
                  </a:rPr>
                  <a:t>Canal de </a:t>
                </a:r>
                <a:r>
                  <a:rPr lang="en-US" sz="1875" dirty="0" err="1">
                    <a:latin typeface="Cambria Math" panose="02040503050406030204" pitchFamily="18" charset="0"/>
                    <a:ea typeface="Cambria Math" panose="02040503050406030204" pitchFamily="18" charset="0"/>
                  </a:rPr>
                  <a:t>iones</a:t>
                </a:r>
                <a:r>
                  <a:rPr lang="en-US" sz="1875" dirty="0">
                    <a:latin typeface="Cambria Math" panose="02040503050406030204" pitchFamily="18" charset="0"/>
                    <a:ea typeface="Cambria Math" panose="02040503050406030204" pitchFamily="18" charset="0"/>
                  </a:rPr>
                  <a:t> </a:t>
                </a:r>
                <a:r>
                  <a:rPr lang="en-US" sz="1875" dirty="0" err="1">
                    <a:latin typeface="Cambria Math" panose="02040503050406030204" pitchFamily="18" charset="0"/>
                    <a:ea typeface="Cambria Math" panose="02040503050406030204" pitchFamily="18" charset="0"/>
                  </a:rPr>
                  <a:t>que</a:t>
                </a:r>
                <a:r>
                  <a:rPr lang="en-US" sz="1875" dirty="0">
                    <a:latin typeface="Cambria Math" panose="02040503050406030204" pitchFamily="18" charset="0"/>
                    <a:ea typeface="Cambria Math" panose="02040503050406030204" pitchFamily="18" charset="0"/>
                  </a:rPr>
                  <a:t> </a:t>
                </a:r>
                <a:r>
                  <a:rPr lang="en-US" sz="1875" dirty="0" err="1">
                    <a:latin typeface="Cambria Math" panose="02040503050406030204" pitchFamily="18" charset="0"/>
                    <a:ea typeface="Cambria Math" panose="02040503050406030204" pitchFamily="18" charset="0"/>
                  </a:rPr>
                  <a:t>participa</a:t>
                </a:r>
                <a:r>
                  <a:rPr lang="en-US" sz="1875" dirty="0">
                    <a:latin typeface="Cambria Math" panose="02040503050406030204" pitchFamily="18" charset="0"/>
                    <a:ea typeface="Cambria Math" panose="02040503050406030204" pitchFamily="18" charset="0"/>
                  </a:rPr>
                  <a:t> </a:t>
                </a:r>
                <a:r>
                  <a:rPr lang="en-US" sz="1875" dirty="0" err="1">
                    <a:latin typeface="Cambria Math" panose="02040503050406030204" pitchFamily="18" charset="0"/>
                    <a:ea typeface="Cambria Math" panose="02040503050406030204" pitchFamily="18" charset="0"/>
                  </a:rPr>
                  <a:t>en</a:t>
                </a:r>
                <a:r>
                  <a:rPr lang="en-US" sz="1875" dirty="0">
                    <a:latin typeface="Cambria Math" panose="02040503050406030204" pitchFamily="18" charset="0"/>
                    <a:ea typeface="Cambria Math" panose="02040503050406030204" pitchFamily="18" charset="0"/>
                  </a:rPr>
                  <a:t> </a:t>
                </a:r>
                <a:r>
                  <a:rPr lang="en-US" sz="1875" dirty="0" err="1">
                    <a:latin typeface="Cambria Math" panose="02040503050406030204" pitchFamily="18" charset="0"/>
                    <a:ea typeface="Cambria Math" panose="02040503050406030204" pitchFamily="18" charset="0"/>
                  </a:rPr>
                  <a:t>replicación</a:t>
                </a:r>
                <a:endParaRPr lang="en-US" sz="1875" dirty="0">
                  <a:latin typeface="Cambria Math" panose="02040503050406030204" pitchFamily="18" charset="0"/>
                  <a:ea typeface="Cambria Math" panose="02040503050406030204" pitchFamily="18" charset="0"/>
                </a:endParaRPr>
              </a:p>
            </p:txBody>
          </p:sp>
        </p:grpSp>
        <p:sp>
          <p:nvSpPr>
            <p:cNvPr id="5127" name="Line 8"/>
            <p:cNvSpPr>
              <a:spLocks noChangeShapeType="1"/>
            </p:cNvSpPr>
            <p:nvPr/>
          </p:nvSpPr>
          <p:spPr bwMode="auto">
            <a:xfrm flipH="1">
              <a:off x="4667251" y="1898464"/>
              <a:ext cx="2010053" cy="458974"/>
            </a:xfrm>
            <a:prstGeom prst="line">
              <a:avLst/>
            </a:prstGeom>
            <a:noFill/>
            <a:ln w="28575">
              <a:solidFill>
                <a:srgbClr val="66FF33"/>
              </a:solidFill>
              <a:round/>
              <a:headEnd/>
              <a:tailEnd type="triangle" w="lg" len="lg"/>
            </a:ln>
            <a:extLst>
              <a:ext uri="{909E8E84-426E-40DD-AFC4-6F175D3DCCD1}">
                <a14:hiddenFill xmlns:a14="http://schemas.microsoft.com/office/drawing/2010/main">
                  <a:noFill/>
                </a14:hiddenFill>
              </a:ext>
            </a:extLst>
          </p:spPr>
          <p:txBody>
            <a:bodyPr/>
            <a:lstStyle/>
            <a:p>
              <a:endParaRPr lang="es-MX" sz="1400">
                <a:latin typeface="Cambria Math" panose="02040503050406030204" pitchFamily="18" charset="0"/>
                <a:ea typeface="Cambria Math" panose="02040503050406030204" pitchFamily="18" charset="0"/>
              </a:endParaRPr>
            </a:p>
          </p:txBody>
        </p:sp>
        <p:sp>
          <p:nvSpPr>
            <p:cNvPr id="5128" name="Line 9"/>
            <p:cNvSpPr>
              <a:spLocks noChangeShapeType="1"/>
            </p:cNvSpPr>
            <p:nvPr/>
          </p:nvSpPr>
          <p:spPr bwMode="auto">
            <a:xfrm flipH="1">
              <a:off x="5373858" y="2770786"/>
              <a:ext cx="1285876" cy="285751"/>
            </a:xfrm>
            <a:prstGeom prst="line">
              <a:avLst/>
            </a:prstGeom>
            <a:noFill/>
            <a:ln w="28575">
              <a:solidFill>
                <a:srgbClr val="66FF33"/>
              </a:solidFill>
              <a:round/>
              <a:headEnd/>
              <a:tailEnd type="triangle" w="lg" len="lg"/>
            </a:ln>
            <a:extLst>
              <a:ext uri="{909E8E84-426E-40DD-AFC4-6F175D3DCCD1}">
                <a14:hiddenFill xmlns:a14="http://schemas.microsoft.com/office/drawing/2010/main">
                  <a:noFill/>
                </a14:hiddenFill>
              </a:ext>
            </a:extLst>
          </p:spPr>
          <p:txBody>
            <a:bodyPr/>
            <a:lstStyle/>
            <a:p>
              <a:endParaRPr lang="es-MX" sz="1400">
                <a:latin typeface="Cambria Math" panose="02040503050406030204" pitchFamily="18" charset="0"/>
                <a:ea typeface="Cambria Math" panose="02040503050406030204" pitchFamily="18" charset="0"/>
              </a:endParaRPr>
            </a:p>
          </p:txBody>
        </p:sp>
        <p:sp>
          <p:nvSpPr>
            <p:cNvPr id="5129" name="Line 10"/>
            <p:cNvSpPr>
              <a:spLocks noChangeShapeType="1"/>
            </p:cNvSpPr>
            <p:nvPr/>
          </p:nvSpPr>
          <p:spPr bwMode="auto">
            <a:xfrm flipH="1" flipV="1">
              <a:off x="3852067" y="4071938"/>
              <a:ext cx="2807666" cy="1182613"/>
            </a:xfrm>
            <a:prstGeom prst="line">
              <a:avLst/>
            </a:prstGeom>
            <a:noFill/>
            <a:ln w="28575">
              <a:solidFill>
                <a:srgbClr val="66FF33"/>
              </a:solidFill>
              <a:round/>
              <a:headEnd/>
              <a:tailEnd type="triangle" w="lg" len="lg"/>
            </a:ln>
            <a:extLst>
              <a:ext uri="{909E8E84-426E-40DD-AFC4-6F175D3DCCD1}">
                <a14:hiddenFill xmlns:a14="http://schemas.microsoft.com/office/drawing/2010/main">
                  <a:noFill/>
                </a14:hiddenFill>
              </a:ext>
            </a:extLst>
          </p:spPr>
          <p:txBody>
            <a:bodyPr/>
            <a:lstStyle/>
            <a:p>
              <a:endParaRPr lang="es-MX" sz="1400">
                <a:latin typeface="Cambria Math" panose="02040503050406030204" pitchFamily="18" charset="0"/>
                <a:ea typeface="Cambria Math" panose="02040503050406030204" pitchFamily="18" charset="0"/>
              </a:endParaRPr>
            </a:p>
          </p:txBody>
        </p:sp>
        <p:sp>
          <p:nvSpPr>
            <p:cNvPr id="5130" name="Line 11"/>
            <p:cNvSpPr>
              <a:spLocks noChangeShapeType="1"/>
            </p:cNvSpPr>
            <p:nvPr/>
          </p:nvSpPr>
          <p:spPr bwMode="auto">
            <a:xfrm flipH="1" flipV="1">
              <a:off x="4952998" y="4071939"/>
              <a:ext cx="1706734" cy="0"/>
            </a:xfrm>
            <a:prstGeom prst="line">
              <a:avLst/>
            </a:prstGeom>
            <a:noFill/>
            <a:ln w="28575">
              <a:solidFill>
                <a:srgbClr val="66FF33"/>
              </a:solidFill>
              <a:round/>
              <a:headEnd/>
              <a:tailEnd type="triangle" w="lg" len="lg"/>
            </a:ln>
            <a:extLst>
              <a:ext uri="{909E8E84-426E-40DD-AFC4-6F175D3DCCD1}">
                <a14:hiddenFill xmlns:a14="http://schemas.microsoft.com/office/drawing/2010/main">
                  <a:noFill/>
                </a14:hiddenFill>
              </a:ext>
            </a:extLst>
          </p:spPr>
          <p:txBody>
            <a:bodyPr/>
            <a:lstStyle/>
            <a:p>
              <a:endParaRPr lang="es-MX" sz="1400">
                <a:latin typeface="Cambria Math" panose="02040503050406030204" pitchFamily="18" charset="0"/>
                <a:ea typeface="Cambria Math" panose="02040503050406030204" pitchFamily="18" charset="0"/>
              </a:endParaRPr>
            </a:p>
          </p:txBody>
        </p:sp>
      </p:grpSp>
      <p:sp>
        <p:nvSpPr>
          <p:cNvPr id="2" name="1 CuadroTexto"/>
          <p:cNvSpPr txBox="1"/>
          <p:nvPr/>
        </p:nvSpPr>
        <p:spPr>
          <a:xfrm>
            <a:off x="5951614" y="1908342"/>
            <a:ext cx="3649100" cy="453073"/>
          </a:xfrm>
          <a:prstGeom prst="rect">
            <a:avLst/>
          </a:prstGeom>
          <a:solidFill>
            <a:schemeClr val="accent2">
              <a:lumMod val="75000"/>
            </a:schemeClr>
          </a:solidFill>
        </p:spPr>
        <p:txBody>
          <a:bodyPr wrap="square">
            <a:spAutoFit/>
          </a:bodyPr>
          <a:lstStyle/>
          <a:p>
            <a:pPr algn="ctr">
              <a:defRPr/>
            </a:pPr>
            <a:r>
              <a:rPr lang="es-MX" sz="2344" b="1" dirty="0">
                <a:latin typeface="Cambria Math" panose="02040503050406030204" pitchFamily="18" charset="0"/>
                <a:ea typeface="Cambria Math" panose="02040503050406030204" pitchFamily="18" charset="0"/>
              </a:rPr>
              <a:t>Características del virus</a:t>
            </a:r>
          </a:p>
        </p:txBody>
      </p:sp>
    </p:spTree>
    <p:extLst>
      <p:ext uri="{BB962C8B-B14F-4D97-AF65-F5344CB8AC3E}">
        <p14:creationId xmlns:p14="http://schemas.microsoft.com/office/powerpoint/2010/main" val="350119655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ítulo 4">
            <a:extLst>
              <a:ext uri="{FF2B5EF4-FFF2-40B4-BE49-F238E27FC236}">
                <a16:creationId xmlns:a16="http://schemas.microsoft.com/office/drawing/2014/main" xmlns="" id="{5C09B62E-DEB1-4FCB-85E6-A85FB95DF87B}"/>
              </a:ext>
            </a:extLst>
          </p:cNvPr>
          <p:cNvSpPr>
            <a:spLocks noGrp="1"/>
          </p:cNvSpPr>
          <p:nvPr>
            <p:ph type="title"/>
          </p:nvPr>
        </p:nvSpPr>
        <p:spPr/>
        <p:txBody>
          <a:bodyPr/>
          <a:lstStyle/>
          <a:p>
            <a:r>
              <a:rPr lang="es-MX" dirty="0"/>
              <a:t>La vacuna de influenza disminuye ausencias laborales</a:t>
            </a:r>
          </a:p>
        </p:txBody>
      </p:sp>
      <p:pic>
        <p:nvPicPr>
          <p:cNvPr id="9" name="Marcador de contenido 8">
            <a:extLst>
              <a:ext uri="{FF2B5EF4-FFF2-40B4-BE49-F238E27FC236}">
                <a16:creationId xmlns:a16="http://schemas.microsoft.com/office/drawing/2014/main" xmlns="" id="{C9DBB0BE-1878-4018-B162-C12D3F88811A}"/>
              </a:ext>
            </a:extLst>
          </p:cNvPr>
          <p:cNvPicPr>
            <a:picLocks noGrp="1" noChangeAspect="1"/>
          </p:cNvPicPr>
          <p:nvPr>
            <p:ph sz="half" idx="1"/>
          </p:nvPr>
        </p:nvPicPr>
        <p:blipFill>
          <a:blip r:embed="rId2"/>
          <a:stretch>
            <a:fillRect/>
          </a:stretch>
        </p:blipFill>
        <p:spPr>
          <a:xfrm>
            <a:off x="471442" y="2399417"/>
            <a:ext cx="5700760" cy="3477507"/>
          </a:xfrm>
          <a:prstGeom prst="rect">
            <a:avLst/>
          </a:prstGeom>
        </p:spPr>
      </p:pic>
      <p:pic>
        <p:nvPicPr>
          <p:cNvPr id="8" name="Marcador de contenido 7">
            <a:extLst>
              <a:ext uri="{FF2B5EF4-FFF2-40B4-BE49-F238E27FC236}">
                <a16:creationId xmlns:a16="http://schemas.microsoft.com/office/drawing/2014/main" xmlns="" id="{48FC09B8-F063-463F-90BB-73C360C50D1E}"/>
              </a:ext>
            </a:extLst>
          </p:cNvPr>
          <p:cNvPicPr>
            <a:picLocks noGrp="1" noChangeAspect="1"/>
          </p:cNvPicPr>
          <p:nvPr>
            <p:ph sz="half" idx="2"/>
          </p:nvPr>
        </p:nvPicPr>
        <p:blipFill>
          <a:blip r:embed="rId3"/>
          <a:stretch>
            <a:fillRect/>
          </a:stretch>
        </p:blipFill>
        <p:spPr>
          <a:xfrm>
            <a:off x="6172202" y="1825625"/>
            <a:ext cx="5313079" cy="4486275"/>
          </a:xfrm>
          <a:prstGeom prst="rect">
            <a:avLst/>
          </a:prstGeom>
        </p:spPr>
      </p:pic>
      <p:sp>
        <p:nvSpPr>
          <p:cNvPr id="10" name="CuadroTexto 9">
            <a:extLst>
              <a:ext uri="{FF2B5EF4-FFF2-40B4-BE49-F238E27FC236}">
                <a16:creationId xmlns:a16="http://schemas.microsoft.com/office/drawing/2014/main" xmlns="" id="{DC3EFA30-F905-44BF-92AB-962B9FEE79B4}"/>
              </a:ext>
            </a:extLst>
          </p:cNvPr>
          <p:cNvSpPr txBox="1"/>
          <p:nvPr/>
        </p:nvSpPr>
        <p:spPr>
          <a:xfrm>
            <a:off x="6515100" y="6467475"/>
            <a:ext cx="4694683" cy="369332"/>
          </a:xfrm>
          <a:prstGeom prst="rect">
            <a:avLst/>
          </a:prstGeom>
          <a:noFill/>
        </p:spPr>
        <p:txBody>
          <a:bodyPr wrap="none" rtlCol="0">
            <a:spAutoFit/>
          </a:bodyPr>
          <a:lstStyle/>
          <a:p>
            <a:r>
              <a:rPr lang="es-MX" dirty="0"/>
              <a:t>Pereira et al Clin </a:t>
            </a:r>
            <a:r>
              <a:rPr lang="es-MX" dirty="0" err="1"/>
              <a:t>Med</a:t>
            </a:r>
            <a:r>
              <a:rPr lang="es-MX" dirty="0"/>
              <a:t> 2017 </a:t>
            </a:r>
            <a:r>
              <a:rPr lang="es-MX" dirty="0" err="1"/>
              <a:t>Vol</a:t>
            </a:r>
            <a:r>
              <a:rPr lang="es-MX" dirty="0"/>
              <a:t> 17, No 6: 484–9</a:t>
            </a:r>
          </a:p>
        </p:txBody>
      </p:sp>
    </p:spTree>
    <p:extLst>
      <p:ext uri="{BB962C8B-B14F-4D97-AF65-F5344CB8AC3E}">
        <p14:creationId xmlns:p14="http://schemas.microsoft.com/office/powerpoint/2010/main" val="345223308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ítulo 9">
            <a:extLst>
              <a:ext uri="{FF2B5EF4-FFF2-40B4-BE49-F238E27FC236}">
                <a16:creationId xmlns:a16="http://schemas.microsoft.com/office/drawing/2014/main" xmlns="" id="{3C783B80-9FCD-426D-964E-7CA70CA19F11}"/>
              </a:ext>
            </a:extLst>
          </p:cNvPr>
          <p:cNvSpPr>
            <a:spLocks noGrp="1"/>
          </p:cNvSpPr>
          <p:nvPr>
            <p:ph type="title"/>
          </p:nvPr>
        </p:nvSpPr>
        <p:spPr/>
        <p:txBody>
          <a:bodyPr/>
          <a:lstStyle/>
          <a:p>
            <a:r>
              <a:rPr lang="es-MX" dirty="0"/>
              <a:t>La vacuna disminuye la cantidad de contagios en trabajadores de la salud</a:t>
            </a:r>
          </a:p>
        </p:txBody>
      </p:sp>
      <p:sp>
        <p:nvSpPr>
          <p:cNvPr id="11" name="Marcador de texto 10">
            <a:extLst>
              <a:ext uri="{FF2B5EF4-FFF2-40B4-BE49-F238E27FC236}">
                <a16:creationId xmlns:a16="http://schemas.microsoft.com/office/drawing/2014/main" xmlns="" id="{4DFF61A7-DDE9-44E5-BE08-6DA9AEE663DC}"/>
              </a:ext>
            </a:extLst>
          </p:cNvPr>
          <p:cNvSpPr>
            <a:spLocks noGrp="1"/>
          </p:cNvSpPr>
          <p:nvPr>
            <p:ph type="body" idx="1"/>
          </p:nvPr>
        </p:nvSpPr>
        <p:spPr/>
        <p:txBody>
          <a:bodyPr/>
          <a:lstStyle/>
          <a:p>
            <a:r>
              <a:rPr lang="es-MX" dirty="0"/>
              <a:t>Contraer la enfermedad (casos confirmados por laboratorio)</a:t>
            </a:r>
          </a:p>
        </p:txBody>
      </p:sp>
      <p:pic>
        <p:nvPicPr>
          <p:cNvPr id="7" name="Marcador de contenido 6">
            <a:extLst>
              <a:ext uri="{FF2B5EF4-FFF2-40B4-BE49-F238E27FC236}">
                <a16:creationId xmlns:a16="http://schemas.microsoft.com/office/drawing/2014/main" xmlns="" id="{56EBA785-7D16-45CA-B08B-598FDF48D995}"/>
              </a:ext>
            </a:extLst>
          </p:cNvPr>
          <p:cNvPicPr>
            <a:picLocks noGrp="1" noChangeAspect="1"/>
          </p:cNvPicPr>
          <p:nvPr>
            <p:ph sz="half" idx="2"/>
          </p:nvPr>
        </p:nvPicPr>
        <p:blipFill>
          <a:blip r:embed="rId2"/>
          <a:stretch>
            <a:fillRect/>
          </a:stretch>
        </p:blipFill>
        <p:spPr>
          <a:xfrm>
            <a:off x="839788" y="2695567"/>
            <a:ext cx="5157787" cy="3303603"/>
          </a:xfrm>
          <a:prstGeom prst="rect">
            <a:avLst/>
          </a:prstGeom>
        </p:spPr>
      </p:pic>
      <p:sp>
        <p:nvSpPr>
          <p:cNvPr id="12" name="Marcador de texto 11">
            <a:extLst>
              <a:ext uri="{FF2B5EF4-FFF2-40B4-BE49-F238E27FC236}">
                <a16:creationId xmlns:a16="http://schemas.microsoft.com/office/drawing/2014/main" xmlns="" id="{25ED8CB4-BECB-4AF0-860C-0CF7E446B1DD}"/>
              </a:ext>
            </a:extLst>
          </p:cNvPr>
          <p:cNvSpPr>
            <a:spLocks noGrp="1"/>
          </p:cNvSpPr>
          <p:nvPr>
            <p:ph type="body" sz="quarter" idx="3"/>
          </p:nvPr>
        </p:nvSpPr>
        <p:spPr/>
        <p:txBody>
          <a:bodyPr/>
          <a:lstStyle/>
          <a:p>
            <a:r>
              <a:rPr lang="es-MX" dirty="0"/>
              <a:t>Días de ausencia</a:t>
            </a:r>
          </a:p>
        </p:txBody>
      </p:sp>
      <p:pic>
        <p:nvPicPr>
          <p:cNvPr id="14" name="Marcador de contenido 13">
            <a:extLst>
              <a:ext uri="{FF2B5EF4-FFF2-40B4-BE49-F238E27FC236}">
                <a16:creationId xmlns:a16="http://schemas.microsoft.com/office/drawing/2014/main" xmlns="" id="{52FA8776-85C0-4DDC-BEE6-1DEB92BC9B17}"/>
              </a:ext>
            </a:extLst>
          </p:cNvPr>
          <p:cNvPicPr>
            <a:picLocks noGrp="1" noChangeAspect="1"/>
          </p:cNvPicPr>
          <p:nvPr>
            <p:ph sz="quarter" idx="4"/>
          </p:nvPr>
        </p:nvPicPr>
        <p:blipFill>
          <a:blip r:embed="rId3"/>
          <a:stretch>
            <a:fillRect/>
          </a:stretch>
        </p:blipFill>
        <p:spPr>
          <a:xfrm>
            <a:off x="5997575" y="3175587"/>
            <a:ext cx="6055888" cy="2343561"/>
          </a:xfrm>
          <a:prstGeom prst="rect">
            <a:avLst/>
          </a:prstGeom>
        </p:spPr>
      </p:pic>
      <p:sp>
        <p:nvSpPr>
          <p:cNvPr id="15" name="CuadroTexto 14">
            <a:extLst>
              <a:ext uri="{FF2B5EF4-FFF2-40B4-BE49-F238E27FC236}">
                <a16:creationId xmlns:a16="http://schemas.microsoft.com/office/drawing/2014/main" xmlns="" id="{2D26C548-2985-4164-B61F-1E690702B9F0}"/>
              </a:ext>
            </a:extLst>
          </p:cNvPr>
          <p:cNvSpPr txBox="1"/>
          <p:nvPr/>
        </p:nvSpPr>
        <p:spPr>
          <a:xfrm>
            <a:off x="6416675" y="6381750"/>
            <a:ext cx="5842000" cy="369332"/>
          </a:xfrm>
          <a:prstGeom prst="rect">
            <a:avLst/>
          </a:prstGeom>
          <a:noFill/>
        </p:spPr>
        <p:txBody>
          <a:bodyPr wrap="square" rtlCol="0">
            <a:spAutoFit/>
          </a:bodyPr>
          <a:lstStyle/>
          <a:p>
            <a:r>
              <a:rPr lang="es-MX" dirty="0"/>
              <a:t>Imai C et al </a:t>
            </a:r>
            <a:r>
              <a:rPr lang="en-US" dirty="0" err="1"/>
              <a:t>PLoS</a:t>
            </a:r>
            <a:r>
              <a:rPr lang="en-US" dirty="0"/>
              <a:t> ONE 13(6): </a:t>
            </a:r>
            <a:r>
              <a:rPr lang="es-MX" dirty="0"/>
              <a:t>e0198685. June 7, 2018.</a:t>
            </a:r>
          </a:p>
        </p:txBody>
      </p:sp>
    </p:spTree>
    <p:extLst>
      <p:ext uri="{BB962C8B-B14F-4D97-AF65-F5344CB8AC3E}">
        <p14:creationId xmlns:p14="http://schemas.microsoft.com/office/powerpoint/2010/main" val="142649609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2 Marcador de contenido"/>
          <p:cNvSpPr txBox="1">
            <a:spLocks/>
          </p:cNvSpPr>
          <p:nvPr/>
        </p:nvSpPr>
        <p:spPr>
          <a:xfrm>
            <a:off x="1306497" y="1209583"/>
            <a:ext cx="4038600" cy="4525963"/>
          </a:xfrm>
          <a:prstGeom prst="rect">
            <a:avLst/>
          </a:prstGeom>
        </p:spPr>
        <p:txBody>
          <a:bodyPr/>
          <a:lstStyle/>
          <a:p>
            <a:pPr marL="342900" indent="-342900">
              <a:spcBef>
                <a:spcPct val="20000"/>
              </a:spcBef>
              <a:buFont typeface="Arial" pitchFamily="34" charset="0"/>
              <a:buChar char="•"/>
              <a:defRPr/>
            </a:pPr>
            <a:r>
              <a:rPr lang="es-MX" sz="2800" dirty="0"/>
              <a:t>Efectividad</a:t>
            </a:r>
          </a:p>
          <a:p>
            <a:pPr marL="742950" lvl="1" indent="-285750">
              <a:spcBef>
                <a:spcPct val="20000"/>
              </a:spcBef>
              <a:buFont typeface="Arial" pitchFamily="34" charset="0"/>
              <a:buChar char="–"/>
              <a:defRPr/>
            </a:pPr>
            <a:r>
              <a:rPr lang="es-MX" sz="2400" dirty="0"/>
              <a:t>Relacionada con las cepas en circulación</a:t>
            </a:r>
          </a:p>
          <a:p>
            <a:pPr marL="742950" lvl="1" indent="-285750">
              <a:spcBef>
                <a:spcPct val="20000"/>
              </a:spcBef>
              <a:buFont typeface="Arial" pitchFamily="34" charset="0"/>
              <a:buChar char="–"/>
              <a:defRPr/>
            </a:pPr>
            <a:r>
              <a:rPr lang="es-MX" sz="2400" dirty="0"/>
              <a:t>Producción baja de anticuerpos pero protección clínica importante</a:t>
            </a:r>
          </a:p>
          <a:p>
            <a:pPr marL="742950" lvl="1" indent="-285750">
              <a:spcBef>
                <a:spcPct val="20000"/>
              </a:spcBef>
              <a:buFont typeface="Arial" pitchFamily="34" charset="0"/>
              <a:buChar char="–"/>
              <a:defRPr/>
            </a:pPr>
            <a:r>
              <a:rPr lang="es-MX" sz="2400" dirty="0"/>
              <a:t>80 % efectiva si relación con cepas circulantes</a:t>
            </a:r>
          </a:p>
          <a:p>
            <a:pPr marL="742950" lvl="1" indent="-285750">
              <a:spcBef>
                <a:spcPct val="20000"/>
              </a:spcBef>
              <a:defRPr/>
            </a:pPr>
            <a:r>
              <a:rPr lang="es-MX" sz="2400" dirty="0"/>
              <a:t>	vs 50%</a:t>
            </a:r>
          </a:p>
        </p:txBody>
      </p:sp>
      <p:sp>
        <p:nvSpPr>
          <p:cNvPr id="3" name="3 Marcador de contenido"/>
          <p:cNvSpPr txBox="1">
            <a:spLocks/>
          </p:cNvSpPr>
          <p:nvPr/>
        </p:nvSpPr>
        <p:spPr>
          <a:xfrm>
            <a:off x="6580573" y="1209582"/>
            <a:ext cx="4038600" cy="4525963"/>
          </a:xfrm>
          <a:prstGeom prst="rect">
            <a:avLst/>
          </a:prstGeom>
        </p:spPr>
        <p:txBody>
          <a:bodyPr/>
          <a:lstStyle/>
          <a:p>
            <a:pPr marL="342900" indent="-342900">
              <a:spcBef>
                <a:spcPct val="20000"/>
              </a:spcBef>
              <a:buFont typeface="Arial" pitchFamily="34" charset="0"/>
              <a:buChar char="•"/>
              <a:defRPr/>
            </a:pPr>
            <a:r>
              <a:rPr lang="es-MX" sz="2800" dirty="0"/>
              <a:t>Estudio 264 pacientes Vacunación vs placebo</a:t>
            </a:r>
          </a:p>
          <a:p>
            <a:pPr marL="742950" lvl="1" indent="-285750">
              <a:spcBef>
                <a:spcPct val="20000"/>
              </a:spcBef>
              <a:buFont typeface="Arial" pitchFamily="34" charset="0"/>
              <a:buChar char="–"/>
              <a:defRPr/>
            </a:pPr>
            <a:r>
              <a:rPr lang="es-MX" sz="2400" dirty="0"/>
              <a:t>Disminución en infección por influenza A y B</a:t>
            </a:r>
          </a:p>
          <a:p>
            <a:pPr marL="1143000" lvl="2" indent="-228600">
              <a:spcBef>
                <a:spcPct val="20000"/>
              </a:spcBef>
              <a:buFont typeface="Arial" pitchFamily="34" charset="0"/>
              <a:buChar char="•"/>
              <a:defRPr/>
            </a:pPr>
            <a:r>
              <a:rPr lang="es-MX" sz="2000" dirty="0"/>
              <a:t>1.7 veces vs 13.4</a:t>
            </a:r>
          </a:p>
          <a:p>
            <a:pPr marL="1143000" lvl="2" indent="-228600">
              <a:spcBef>
                <a:spcPct val="20000"/>
              </a:spcBef>
              <a:buFont typeface="Arial" pitchFamily="34" charset="0"/>
              <a:buChar char="•"/>
              <a:defRPr/>
            </a:pPr>
            <a:r>
              <a:rPr lang="es-MX" sz="2000" dirty="0"/>
              <a:t>Eficacia 88% A y 88% B</a:t>
            </a:r>
          </a:p>
          <a:p>
            <a:pPr marL="342900" indent="-342900">
              <a:spcBef>
                <a:spcPct val="20000"/>
              </a:spcBef>
              <a:buFont typeface="Arial" pitchFamily="34" charset="0"/>
              <a:buChar char="•"/>
              <a:defRPr/>
            </a:pPr>
            <a:endParaRPr lang="es-MX" sz="2800" dirty="0"/>
          </a:p>
          <a:p>
            <a:pPr marL="342900" indent="-342900">
              <a:spcBef>
                <a:spcPct val="20000"/>
              </a:spcBef>
              <a:buFont typeface="Arial" pitchFamily="34" charset="0"/>
              <a:buChar char="•"/>
              <a:defRPr/>
            </a:pPr>
            <a:r>
              <a:rPr lang="es-MX" sz="2800" b="1" dirty="0"/>
              <a:t>Disminución en mortalidad hasta un 80% en &gt;65 años</a:t>
            </a:r>
          </a:p>
          <a:p>
            <a:pPr marL="1143000" lvl="2" indent="-228600">
              <a:spcBef>
                <a:spcPct val="20000"/>
              </a:spcBef>
              <a:buFont typeface="Arial" pitchFamily="34" charset="0"/>
              <a:buChar char="•"/>
              <a:defRPr/>
            </a:pPr>
            <a:endParaRPr lang="es-MX" sz="2000" dirty="0"/>
          </a:p>
        </p:txBody>
      </p:sp>
      <p:sp>
        <p:nvSpPr>
          <p:cNvPr id="4" name="3 CuadroTexto"/>
          <p:cNvSpPr txBox="1"/>
          <p:nvPr/>
        </p:nvSpPr>
        <p:spPr>
          <a:xfrm>
            <a:off x="7096132" y="6274378"/>
            <a:ext cx="3214710" cy="338554"/>
          </a:xfrm>
          <a:prstGeom prst="rect">
            <a:avLst/>
          </a:prstGeom>
          <a:noFill/>
        </p:spPr>
        <p:txBody>
          <a:bodyPr wrap="square" rtlCol="0">
            <a:spAutoFit/>
          </a:bodyPr>
          <a:lstStyle/>
          <a:p>
            <a:pPr algn="r"/>
            <a:r>
              <a:rPr lang="es-MX" sz="1600" i="1" dirty="0"/>
              <a:t>MMWR 2009; Julio 31, 58: RR8</a:t>
            </a:r>
          </a:p>
        </p:txBody>
      </p:sp>
    </p:spTree>
    <p:extLst>
      <p:ext uri="{BB962C8B-B14F-4D97-AF65-F5344CB8AC3E}">
        <p14:creationId xmlns:p14="http://schemas.microsoft.com/office/powerpoint/2010/main" val="407413622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2"/>
          <a:stretch>
            <a:fillRect/>
          </a:stretch>
        </p:blipFill>
        <p:spPr>
          <a:xfrm>
            <a:off x="1992701" y="281019"/>
            <a:ext cx="8206598" cy="6154949"/>
          </a:xfrm>
          <a:prstGeom prst="rect">
            <a:avLst/>
          </a:prstGeom>
        </p:spPr>
      </p:pic>
    </p:spTree>
    <p:extLst>
      <p:ext uri="{BB962C8B-B14F-4D97-AF65-F5344CB8AC3E}">
        <p14:creationId xmlns:p14="http://schemas.microsoft.com/office/powerpoint/2010/main" val="182890044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http://www.americaeconomia.com/sites/default/files/imagecache/foto_inline/wysiwyg_imageupload/25/inmunidad-vacunas.jpg"/>
          <p:cNvPicPr>
            <a:picLocks noChangeAspect="1" noChangeArrowheads="1"/>
          </p:cNvPicPr>
          <p:nvPr/>
        </p:nvPicPr>
        <p:blipFill>
          <a:blip r:embed="rId2" cstate="print"/>
          <a:srcRect/>
          <a:stretch>
            <a:fillRect/>
          </a:stretch>
        </p:blipFill>
        <p:spPr bwMode="auto">
          <a:xfrm>
            <a:off x="2630568" y="321473"/>
            <a:ext cx="6930864" cy="6215054"/>
          </a:xfrm>
          <a:prstGeom prst="rect">
            <a:avLst/>
          </a:prstGeom>
          <a:noFill/>
        </p:spPr>
      </p:pic>
    </p:spTree>
    <p:extLst>
      <p:ext uri="{BB962C8B-B14F-4D97-AF65-F5344CB8AC3E}">
        <p14:creationId xmlns:p14="http://schemas.microsoft.com/office/powerpoint/2010/main" val="75077728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275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61507" y="926493"/>
            <a:ext cx="5268987" cy="42842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1 Rectángulo"/>
          <p:cNvSpPr/>
          <p:nvPr/>
        </p:nvSpPr>
        <p:spPr>
          <a:xfrm>
            <a:off x="4079776" y="2420888"/>
            <a:ext cx="3528392" cy="230425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Tree>
    <p:extLst>
      <p:ext uri="{BB962C8B-B14F-4D97-AF65-F5344CB8AC3E}">
        <p14:creationId xmlns:p14="http://schemas.microsoft.com/office/powerpoint/2010/main" val="15662886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xit" presetSubtype="32" fill="hold" grpId="0" nodeType="clickEffect">
                                  <p:stCondLst>
                                    <p:cond delay="0"/>
                                  </p:stCondLst>
                                  <p:childTnLst>
                                    <p:animEffect transition="out" filter="circle(out)">
                                      <p:cBhvr>
                                        <p:cTn id="6" dur="2000"/>
                                        <p:tgtEl>
                                          <p:spTgt spid="2"/>
                                        </p:tgtEl>
                                      </p:cBhvr>
                                    </p:animEffect>
                                    <p:set>
                                      <p:cBhvr>
                                        <p:cTn id="7" dur="1" fill="hold">
                                          <p:stCondLst>
                                            <p:cond delay="1999"/>
                                          </p:stCondLst>
                                        </p:cTn>
                                        <p:tgtEl>
                                          <p:spTgt spid="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22" name="Picture 2" descr="http://www.vaccineinfo.net/library/images/cartoon_guessing.png"/>
          <p:cNvPicPr>
            <a:picLocks noChangeAspect="1" noChangeArrowheads="1"/>
          </p:cNvPicPr>
          <p:nvPr/>
        </p:nvPicPr>
        <p:blipFill>
          <a:blip r:embed="rId2" cstate="print"/>
          <a:srcRect/>
          <a:stretch>
            <a:fillRect/>
          </a:stretch>
        </p:blipFill>
        <p:spPr bwMode="auto">
          <a:xfrm>
            <a:off x="2659263" y="1001389"/>
            <a:ext cx="6873475" cy="5140827"/>
          </a:xfrm>
          <a:prstGeom prst="rect">
            <a:avLst/>
          </a:prstGeom>
          <a:noFill/>
          <a:ln w="9525">
            <a:noFill/>
            <a:miter lim="800000"/>
            <a:headEnd/>
            <a:tailEnd/>
          </a:ln>
        </p:spPr>
      </p:pic>
    </p:spTree>
    <p:extLst>
      <p:ext uri="{BB962C8B-B14F-4D97-AF65-F5344CB8AC3E}">
        <p14:creationId xmlns:p14="http://schemas.microsoft.com/office/powerpoint/2010/main" val="4877050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es-MX" dirty="0"/>
              <a:t>Conformación de la vacuna para esta temporada 2018-2019</a:t>
            </a:r>
          </a:p>
        </p:txBody>
      </p:sp>
      <p:sp>
        <p:nvSpPr>
          <p:cNvPr id="3" name="Marcador de contenido 2"/>
          <p:cNvSpPr>
            <a:spLocks noGrp="1"/>
          </p:cNvSpPr>
          <p:nvPr>
            <p:ph idx="1"/>
          </p:nvPr>
        </p:nvSpPr>
        <p:spPr>
          <a:xfrm>
            <a:off x="840934" y="1875962"/>
            <a:ext cx="10510133" cy="4349076"/>
          </a:xfrm>
        </p:spPr>
        <p:txBody>
          <a:bodyPr>
            <a:normAutofit/>
          </a:bodyPr>
          <a:lstStyle/>
          <a:p>
            <a:r>
              <a:rPr lang="es-MX" dirty="0"/>
              <a:t>A/Michigan/45/2015 (H1N1)pdm09-like virus;</a:t>
            </a:r>
          </a:p>
          <a:p>
            <a:r>
              <a:rPr lang="es-MX" dirty="0"/>
              <a:t>A/</a:t>
            </a:r>
            <a:r>
              <a:rPr lang="es-MX" dirty="0" err="1"/>
              <a:t>Singapore</a:t>
            </a:r>
            <a:r>
              <a:rPr lang="es-MX" dirty="0"/>
              <a:t>/INFIMH-16-0019/2016 (H3N2)-</a:t>
            </a:r>
            <a:r>
              <a:rPr lang="es-MX" dirty="0" err="1"/>
              <a:t>like</a:t>
            </a:r>
            <a:r>
              <a:rPr lang="es-MX" dirty="0"/>
              <a:t> virus;</a:t>
            </a:r>
          </a:p>
          <a:p>
            <a:r>
              <a:rPr lang="es-MX" dirty="0"/>
              <a:t>B/Colorado/06/2017-like virus (B/Victoria/2/87 </a:t>
            </a:r>
            <a:r>
              <a:rPr lang="es-MX" dirty="0" err="1"/>
              <a:t>lineage</a:t>
            </a:r>
            <a:r>
              <a:rPr lang="es-MX" dirty="0"/>
              <a:t>);</a:t>
            </a:r>
          </a:p>
          <a:p>
            <a:endParaRPr lang="es-MX" dirty="0"/>
          </a:p>
          <a:p>
            <a:r>
              <a:rPr lang="es-MX" dirty="0"/>
              <a:t>Para la cuadrivalente, agregar:</a:t>
            </a:r>
          </a:p>
          <a:p>
            <a:endParaRPr lang="es-MX" dirty="0"/>
          </a:p>
          <a:p>
            <a:r>
              <a:rPr lang="es-MX" dirty="0"/>
              <a:t>B/</a:t>
            </a:r>
            <a:r>
              <a:rPr lang="es-MX" dirty="0" err="1"/>
              <a:t>Phuket</a:t>
            </a:r>
            <a:r>
              <a:rPr lang="es-MX" dirty="0"/>
              <a:t>/3073/2013-like virus </a:t>
            </a:r>
            <a:br>
              <a:rPr lang="es-MX" dirty="0"/>
            </a:br>
            <a:r>
              <a:rPr lang="es-MX" dirty="0"/>
              <a:t>(B/Yamagata/16/88 </a:t>
            </a:r>
            <a:r>
              <a:rPr lang="es-MX" dirty="0" err="1"/>
              <a:t>lineage</a:t>
            </a:r>
            <a:r>
              <a:rPr lang="es-MX" dirty="0"/>
              <a:t>).</a:t>
            </a:r>
          </a:p>
          <a:p>
            <a:endParaRPr lang="es-MX" dirty="0"/>
          </a:p>
          <a:p>
            <a:endParaRPr lang="es-MX" dirty="0"/>
          </a:p>
        </p:txBody>
      </p:sp>
      <p:sp>
        <p:nvSpPr>
          <p:cNvPr id="6" name="CuadroTexto 5"/>
          <p:cNvSpPr txBox="1"/>
          <p:nvPr/>
        </p:nvSpPr>
        <p:spPr>
          <a:xfrm>
            <a:off x="2866800" y="6409409"/>
            <a:ext cx="9123523" cy="369012"/>
          </a:xfrm>
          <a:prstGeom prst="rect">
            <a:avLst/>
          </a:prstGeom>
          <a:noFill/>
        </p:spPr>
        <p:txBody>
          <a:bodyPr wrap="none" rtlCol="0">
            <a:spAutoFit/>
          </a:bodyPr>
          <a:lstStyle/>
          <a:p>
            <a:r>
              <a:rPr lang="es-MX" sz="1798" dirty="0"/>
              <a:t>http://www.who.int/influenza/vaccines/virus/recommendations/201802_recommendation.pdf</a:t>
            </a:r>
          </a:p>
        </p:txBody>
      </p:sp>
      <p:pic>
        <p:nvPicPr>
          <p:cNvPr id="5" name="Picture 2" descr="Resultado de imagen para imágenes vacunas">
            <a:extLst>
              <a:ext uri="{FF2B5EF4-FFF2-40B4-BE49-F238E27FC236}">
                <a16:creationId xmlns:a16="http://schemas.microsoft.com/office/drawing/2014/main" xmlns="" id="{9D4E483F-5FCD-4C7E-916C-0F696047F9C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467636" y="3878858"/>
            <a:ext cx="3121996" cy="207754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68295839"/>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0898" name="Picture 2" descr="C:\gallery\flushot.gif"/>
          <p:cNvPicPr>
            <a:picLocks noChangeAspect="1" noChangeArrowheads="1"/>
          </p:cNvPicPr>
          <p:nvPr/>
        </p:nvPicPr>
        <p:blipFill>
          <a:blip r:embed="rId2" cstate="print"/>
          <a:srcRect/>
          <a:stretch>
            <a:fillRect/>
          </a:stretch>
        </p:blipFill>
        <p:spPr bwMode="auto">
          <a:xfrm>
            <a:off x="2664159" y="402779"/>
            <a:ext cx="6913947" cy="5538617"/>
          </a:xfrm>
          <a:prstGeom prst="rect">
            <a:avLst/>
          </a:prstGeom>
          <a:noFill/>
          <a:ln w="9525">
            <a:noFill/>
            <a:miter lim="800000"/>
            <a:headEnd/>
            <a:tailEnd/>
          </a:ln>
        </p:spPr>
      </p:pic>
    </p:spTree>
    <p:extLst>
      <p:ext uri="{BB962C8B-B14F-4D97-AF65-F5344CB8AC3E}">
        <p14:creationId xmlns:p14="http://schemas.microsoft.com/office/powerpoint/2010/main" val="1183985536"/>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xmlns="" id="{8C41657B-9A75-4FDA-8D56-9E8F188F975D}"/>
              </a:ext>
            </a:extLst>
          </p:cNvPr>
          <p:cNvSpPr>
            <a:spLocks noGrp="1"/>
          </p:cNvSpPr>
          <p:nvPr>
            <p:ph type="title"/>
          </p:nvPr>
        </p:nvSpPr>
        <p:spPr/>
        <p:txBody>
          <a:bodyPr/>
          <a:lstStyle/>
          <a:p>
            <a:r>
              <a:rPr lang="es-MX" dirty="0"/>
              <a:t>Medidas </a:t>
            </a:r>
            <a:r>
              <a:rPr lang="es-MX" dirty="0" smtClean="0"/>
              <a:t>generales de prevención</a:t>
            </a:r>
            <a:endParaRPr lang="es-MX" dirty="0"/>
          </a:p>
        </p:txBody>
      </p:sp>
      <p:sp>
        <p:nvSpPr>
          <p:cNvPr id="3" name="Marcador de texto 2">
            <a:extLst>
              <a:ext uri="{FF2B5EF4-FFF2-40B4-BE49-F238E27FC236}">
                <a16:creationId xmlns:a16="http://schemas.microsoft.com/office/drawing/2014/main" xmlns="" id="{E1E162BD-D8FE-4E5E-87BB-AC3655139C33}"/>
              </a:ext>
            </a:extLst>
          </p:cNvPr>
          <p:cNvSpPr>
            <a:spLocks noGrp="1"/>
          </p:cNvSpPr>
          <p:nvPr>
            <p:ph type="body" idx="1"/>
          </p:nvPr>
        </p:nvSpPr>
        <p:spPr/>
        <p:txBody>
          <a:bodyPr/>
          <a:lstStyle/>
          <a:p>
            <a:endParaRPr lang="es-MX"/>
          </a:p>
        </p:txBody>
      </p:sp>
    </p:spTree>
    <p:extLst>
      <p:ext uri="{BB962C8B-B14F-4D97-AF65-F5344CB8AC3E}">
        <p14:creationId xmlns:p14="http://schemas.microsoft.com/office/powerpoint/2010/main" val="266300732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3" name="1 Título"/>
          <p:cNvSpPr txBox="1">
            <a:spLocks/>
          </p:cNvSpPr>
          <p:nvPr/>
        </p:nvSpPr>
        <p:spPr>
          <a:xfrm>
            <a:off x="493034" y="84002"/>
            <a:ext cx="8225322" cy="1142406"/>
          </a:xfrm>
          <a:prstGeom prst="rect">
            <a:avLst/>
          </a:prstGeom>
          <a:noFill/>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defRPr/>
            </a:pPr>
            <a:r>
              <a:rPr lang="es-MX" sz="4218" b="1" dirty="0">
                <a:latin typeface="Cambria Math" panose="02040503050406030204" pitchFamily="18" charset="0"/>
                <a:ea typeface="Cambria Math" panose="02040503050406030204" pitchFamily="18" charset="0"/>
              </a:rPr>
              <a:t>Virus de la Influenza A</a:t>
            </a:r>
          </a:p>
        </p:txBody>
      </p:sp>
      <p:pic>
        <p:nvPicPr>
          <p:cNvPr id="614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26768" y="1265260"/>
            <a:ext cx="6198827" cy="4564379"/>
          </a:xfrm>
          <a:prstGeom prst="rect">
            <a:avLst/>
          </a:prstGeom>
          <a:solidFill>
            <a:schemeClr val="bg1"/>
          </a:solidFill>
          <a:ln>
            <a:noFill/>
          </a:ln>
          <a:extLst/>
        </p:spPr>
      </p:pic>
      <p:sp>
        <p:nvSpPr>
          <p:cNvPr id="1024" name="1023 Rectángulo"/>
          <p:cNvSpPr/>
          <p:nvPr/>
        </p:nvSpPr>
        <p:spPr>
          <a:xfrm>
            <a:off x="7679502" y="1649246"/>
            <a:ext cx="3521734" cy="3939218"/>
          </a:xfrm>
          <a:prstGeom prst="rect">
            <a:avLst/>
          </a:prstGeom>
          <a:solidFill>
            <a:schemeClr val="accent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a:defRPr/>
            </a:pPr>
            <a:r>
              <a:rPr lang="es-MX" sz="1875" dirty="0">
                <a:latin typeface="Cambria Math" panose="02040503050406030204" pitchFamily="18" charset="0"/>
                <a:ea typeface="Cambria Math" panose="02040503050406030204" pitchFamily="18" charset="0"/>
              </a:rPr>
              <a:t>El virus de la Influenza infecta a diferentes especies, dependiendo de la afinidad de los  subtipos de </a:t>
            </a:r>
            <a:r>
              <a:rPr lang="es-MX" sz="1875" dirty="0" err="1">
                <a:latin typeface="Cambria Math" panose="02040503050406030204" pitchFamily="18" charset="0"/>
                <a:ea typeface="Cambria Math" panose="02040503050406030204" pitchFamily="18" charset="0"/>
              </a:rPr>
              <a:t>Hemaglutinina</a:t>
            </a:r>
            <a:r>
              <a:rPr lang="es-MX" sz="1875" dirty="0">
                <a:latin typeface="Cambria Math" panose="02040503050406030204" pitchFamily="18" charset="0"/>
                <a:ea typeface="Cambria Math" panose="02040503050406030204" pitchFamily="18" charset="0"/>
              </a:rPr>
              <a:t> (H) por receptores </a:t>
            </a:r>
            <a:r>
              <a:rPr lang="es-MX" sz="1875" dirty="0" err="1">
                <a:latin typeface="Cambria Math" panose="02040503050406030204" pitchFamily="18" charset="0"/>
                <a:ea typeface="Cambria Math" panose="02040503050406030204" pitchFamily="18" charset="0"/>
              </a:rPr>
              <a:t>sialilados</a:t>
            </a:r>
            <a:endParaRPr lang="es-MX" sz="1875" dirty="0">
              <a:latin typeface="Cambria Math" panose="02040503050406030204" pitchFamily="18" charset="0"/>
              <a:ea typeface="Cambria Math" panose="02040503050406030204" pitchFamily="18" charset="0"/>
            </a:endParaRPr>
          </a:p>
          <a:p>
            <a:pPr algn="just">
              <a:defRPr/>
            </a:pPr>
            <a:endParaRPr lang="es-MX" sz="1875" dirty="0">
              <a:latin typeface="Cambria Math" panose="02040503050406030204" pitchFamily="18" charset="0"/>
              <a:ea typeface="Cambria Math" panose="02040503050406030204" pitchFamily="18" charset="0"/>
            </a:endParaRPr>
          </a:p>
          <a:p>
            <a:pPr algn="just">
              <a:defRPr/>
            </a:pPr>
            <a:endParaRPr lang="es-MX" sz="1875" dirty="0">
              <a:latin typeface="Cambria Math" panose="02040503050406030204" pitchFamily="18" charset="0"/>
              <a:ea typeface="Cambria Math" panose="02040503050406030204" pitchFamily="18" charset="0"/>
            </a:endParaRPr>
          </a:p>
          <a:p>
            <a:pPr algn="just">
              <a:defRPr/>
            </a:pPr>
            <a:r>
              <a:rPr lang="es-MX" sz="1875" dirty="0">
                <a:latin typeface="Cambria Math" panose="02040503050406030204" pitchFamily="18" charset="0"/>
                <a:ea typeface="Cambria Math" panose="02040503050406030204" pitchFamily="18" charset="0"/>
              </a:rPr>
              <a:t>Por lo general  los subtipos que afectan al hombre son: H1, H2, H3</a:t>
            </a:r>
          </a:p>
        </p:txBody>
      </p:sp>
      <p:sp>
        <p:nvSpPr>
          <p:cNvPr id="6149" name="Text Box 412"/>
          <p:cNvSpPr txBox="1">
            <a:spLocks noChangeArrowheads="1"/>
          </p:cNvSpPr>
          <p:nvPr/>
        </p:nvSpPr>
        <p:spPr bwMode="auto">
          <a:xfrm>
            <a:off x="7877836" y="6393939"/>
            <a:ext cx="2683067" cy="208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0" tIns="0" rIns="0" bIns="0" anchor="ctr" anchorCtr="1">
            <a:spAutoFit/>
          </a:bodyPr>
          <a:lstStyle>
            <a:lvl1pPr defTabSz="828675">
              <a:tabLst>
                <a:tab pos="657225" algn="l"/>
                <a:tab pos="1312863" algn="l"/>
                <a:tab pos="1970088" algn="l"/>
                <a:tab pos="2627313" algn="l"/>
                <a:tab pos="3282950" algn="l"/>
                <a:tab pos="3940175" algn="l"/>
                <a:tab pos="4595813" algn="l"/>
                <a:tab pos="5253038" algn="l"/>
                <a:tab pos="5910263" algn="l"/>
                <a:tab pos="6565900" algn="l"/>
                <a:tab pos="7223125" algn="l"/>
                <a:tab pos="7880350" algn="l"/>
              </a:tabLst>
              <a:defRPr>
                <a:solidFill>
                  <a:schemeClr val="tx1"/>
                </a:solidFill>
                <a:latin typeface="Arial" panose="020B0604020202020204" pitchFamily="34" charset="0"/>
                <a:cs typeface="Arial" panose="020B0604020202020204" pitchFamily="34" charset="0"/>
              </a:defRPr>
            </a:lvl1pPr>
            <a:lvl2pPr marL="742950" indent="-285750" defTabSz="828675">
              <a:tabLst>
                <a:tab pos="657225" algn="l"/>
                <a:tab pos="1312863" algn="l"/>
                <a:tab pos="1970088" algn="l"/>
                <a:tab pos="2627313" algn="l"/>
                <a:tab pos="3282950" algn="l"/>
                <a:tab pos="3940175" algn="l"/>
                <a:tab pos="4595813" algn="l"/>
                <a:tab pos="5253038" algn="l"/>
                <a:tab pos="5910263" algn="l"/>
                <a:tab pos="6565900" algn="l"/>
                <a:tab pos="7223125" algn="l"/>
                <a:tab pos="7880350" algn="l"/>
              </a:tabLst>
              <a:defRPr>
                <a:solidFill>
                  <a:schemeClr val="tx1"/>
                </a:solidFill>
                <a:latin typeface="Arial" panose="020B0604020202020204" pitchFamily="34" charset="0"/>
                <a:cs typeface="Arial" panose="020B0604020202020204" pitchFamily="34" charset="0"/>
              </a:defRPr>
            </a:lvl2pPr>
            <a:lvl3pPr marL="1143000" indent="-228600" defTabSz="828675">
              <a:tabLst>
                <a:tab pos="657225" algn="l"/>
                <a:tab pos="1312863" algn="l"/>
                <a:tab pos="1970088" algn="l"/>
                <a:tab pos="2627313" algn="l"/>
                <a:tab pos="3282950" algn="l"/>
                <a:tab pos="3940175" algn="l"/>
                <a:tab pos="4595813" algn="l"/>
                <a:tab pos="5253038" algn="l"/>
                <a:tab pos="5910263" algn="l"/>
                <a:tab pos="6565900" algn="l"/>
                <a:tab pos="7223125" algn="l"/>
                <a:tab pos="7880350" algn="l"/>
              </a:tabLst>
              <a:defRPr>
                <a:solidFill>
                  <a:schemeClr val="tx1"/>
                </a:solidFill>
                <a:latin typeface="Arial" panose="020B0604020202020204" pitchFamily="34" charset="0"/>
                <a:cs typeface="Arial" panose="020B0604020202020204" pitchFamily="34" charset="0"/>
              </a:defRPr>
            </a:lvl3pPr>
            <a:lvl4pPr marL="1600200" indent="-228600" defTabSz="828675">
              <a:tabLst>
                <a:tab pos="657225" algn="l"/>
                <a:tab pos="1312863" algn="l"/>
                <a:tab pos="1970088" algn="l"/>
                <a:tab pos="2627313" algn="l"/>
                <a:tab pos="3282950" algn="l"/>
                <a:tab pos="3940175" algn="l"/>
                <a:tab pos="4595813" algn="l"/>
                <a:tab pos="5253038" algn="l"/>
                <a:tab pos="5910263" algn="l"/>
                <a:tab pos="6565900" algn="l"/>
                <a:tab pos="7223125" algn="l"/>
                <a:tab pos="7880350" algn="l"/>
              </a:tabLst>
              <a:defRPr>
                <a:solidFill>
                  <a:schemeClr val="tx1"/>
                </a:solidFill>
                <a:latin typeface="Arial" panose="020B0604020202020204" pitchFamily="34" charset="0"/>
                <a:cs typeface="Arial" panose="020B0604020202020204" pitchFamily="34" charset="0"/>
              </a:defRPr>
            </a:lvl4pPr>
            <a:lvl5pPr marL="2057400" indent="-228600" defTabSz="828675">
              <a:tabLst>
                <a:tab pos="657225" algn="l"/>
                <a:tab pos="1312863" algn="l"/>
                <a:tab pos="1970088" algn="l"/>
                <a:tab pos="2627313" algn="l"/>
                <a:tab pos="3282950" algn="l"/>
                <a:tab pos="3940175" algn="l"/>
                <a:tab pos="4595813" algn="l"/>
                <a:tab pos="5253038" algn="l"/>
                <a:tab pos="5910263" algn="l"/>
                <a:tab pos="6565900" algn="l"/>
                <a:tab pos="7223125" algn="l"/>
                <a:tab pos="7880350" algn="l"/>
              </a:tabLst>
              <a:defRPr>
                <a:solidFill>
                  <a:schemeClr val="tx1"/>
                </a:solidFill>
                <a:latin typeface="Arial" panose="020B0604020202020204" pitchFamily="34" charset="0"/>
                <a:cs typeface="Arial" panose="020B0604020202020204" pitchFamily="34" charset="0"/>
              </a:defRPr>
            </a:lvl5pPr>
            <a:lvl6pPr marL="2514600" indent="-228600" defTabSz="828675" eaLnBrk="0" fontAlgn="base" hangingPunct="0">
              <a:spcBef>
                <a:spcPct val="0"/>
              </a:spcBef>
              <a:spcAft>
                <a:spcPct val="0"/>
              </a:spcAft>
              <a:tabLst>
                <a:tab pos="657225" algn="l"/>
                <a:tab pos="1312863" algn="l"/>
                <a:tab pos="1970088" algn="l"/>
                <a:tab pos="2627313" algn="l"/>
                <a:tab pos="3282950" algn="l"/>
                <a:tab pos="3940175" algn="l"/>
                <a:tab pos="4595813" algn="l"/>
                <a:tab pos="5253038" algn="l"/>
                <a:tab pos="5910263" algn="l"/>
                <a:tab pos="6565900" algn="l"/>
                <a:tab pos="7223125" algn="l"/>
                <a:tab pos="7880350" algn="l"/>
              </a:tabLst>
              <a:defRPr>
                <a:solidFill>
                  <a:schemeClr val="tx1"/>
                </a:solidFill>
                <a:latin typeface="Arial" panose="020B0604020202020204" pitchFamily="34" charset="0"/>
                <a:cs typeface="Arial" panose="020B0604020202020204" pitchFamily="34" charset="0"/>
              </a:defRPr>
            </a:lvl6pPr>
            <a:lvl7pPr marL="2971800" indent="-228600" defTabSz="828675" eaLnBrk="0" fontAlgn="base" hangingPunct="0">
              <a:spcBef>
                <a:spcPct val="0"/>
              </a:spcBef>
              <a:spcAft>
                <a:spcPct val="0"/>
              </a:spcAft>
              <a:tabLst>
                <a:tab pos="657225" algn="l"/>
                <a:tab pos="1312863" algn="l"/>
                <a:tab pos="1970088" algn="l"/>
                <a:tab pos="2627313" algn="l"/>
                <a:tab pos="3282950" algn="l"/>
                <a:tab pos="3940175" algn="l"/>
                <a:tab pos="4595813" algn="l"/>
                <a:tab pos="5253038" algn="l"/>
                <a:tab pos="5910263" algn="l"/>
                <a:tab pos="6565900" algn="l"/>
                <a:tab pos="7223125" algn="l"/>
                <a:tab pos="7880350" algn="l"/>
              </a:tabLst>
              <a:defRPr>
                <a:solidFill>
                  <a:schemeClr val="tx1"/>
                </a:solidFill>
                <a:latin typeface="Arial" panose="020B0604020202020204" pitchFamily="34" charset="0"/>
                <a:cs typeface="Arial" panose="020B0604020202020204" pitchFamily="34" charset="0"/>
              </a:defRPr>
            </a:lvl7pPr>
            <a:lvl8pPr marL="3429000" indent="-228600" defTabSz="828675" eaLnBrk="0" fontAlgn="base" hangingPunct="0">
              <a:spcBef>
                <a:spcPct val="0"/>
              </a:spcBef>
              <a:spcAft>
                <a:spcPct val="0"/>
              </a:spcAft>
              <a:tabLst>
                <a:tab pos="657225" algn="l"/>
                <a:tab pos="1312863" algn="l"/>
                <a:tab pos="1970088" algn="l"/>
                <a:tab pos="2627313" algn="l"/>
                <a:tab pos="3282950" algn="l"/>
                <a:tab pos="3940175" algn="l"/>
                <a:tab pos="4595813" algn="l"/>
                <a:tab pos="5253038" algn="l"/>
                <a:tab pos="5910263" algn="l"/>
                <a:tab pos="6565900" algn="l"/>
                <a:tab pos="7223125" algn="l"/>
                <a:tab pos="7880350" algn="l"/>
              </a:tabLst>
              <a:defRPr>
                <a:solidFill>
                  <a:schemeClr val="tx1"/>
                </a:solidFill>
                <a:latin typeface="Arial" panose="020B0604020202020204" pitchFamily="34" charset="0"/>
                <a:cs typeface="Arial" panose="020B0604020202020204" pitchFamily="34" charset="0"/>
              </a:defRPr>
            </a:lvl8pPr>
            <a:lvl9pPr marL="3886200" indent="-228600" defTabSz="828675" eaLnBrk="0" fontAlgn="base" hangingPunct="0">
              <a:spcBef>
                <a:spcPct val="0"/>
              </a:spcBef>
              <a:spcAft>
                <a:spcPct val="0"/>
              </a:spcAft>
              <a:tabLst>
                <a:tab pos="657225" algn="l"/>
                <a:tab pos="1312863" algn="l"/>
                <a:tab pos="1970088" algn="l"/>
                <a:tab pos="2627313" algn="l"/>
                <a:tab pos="3282950" algn="l"/>
                <a:tab pos="3940175" algn="l"/>
                <a:tab pos="4595813" algn="l"/>
                <a:tab pos="5253038" algn="l"/>
                <a:tab pos="5910263" algn="l"/>
                <a:tab pos="6565900" algn="l"/>
                <a:tab pos="7223125" algn="l"/>
                <a:tab pos="7880350" algn="l"/>
              </a:tabLst>
              <a:defRPr>
                <a:solidFill>
                  <a:schemeClr val="tx1"/>
                </a:solidFill>
                <a:latin typeface="Arial" panose="020B0604020202020204" pitchFamily="34" charset="0"/>
                <a:cs typeface="Arial" panose="020B0604020202020204" pitchFamily="34" charset="0"/>
              </a:defRPr>
            </a:lvl9pPr>
          </a:lstStyle>
          <a:p>
            <a:pPr algn="ctr" eaLnBrk="1">
              <a:lnSpc>
                <a:spcPct val="97000"/>
              </a:lnSpc>
              <a:buClr>
                <a:srgbClr val="FFFFFF"/>
              </a:buClr>
              <a:buSzPct val="45000"/>
            </a:pPr>
            <a:r>
              <a:rPr lang="en-US" altLang="es-MX" sz="1400">
                <a:latin typeface="Calibri" panose="020F0502020204030204" pitchFamily="34" charset="0"/>
              </a:rPr>
              <a:t>Viruses 1992;175</a:t>
            </a:r>
          </a:p>
        </p:txBody>
      </p:sp>
    </p:spTree>
    <p:extLst>
      <p:ext uri="{BB962C8B-B14F-4D97-AF65-F5344CB8AC3E}">
        <p14:creationId xmlns:p14="http://schemas.microsoft.com/office/powerpoint/2010/main" val="2911453224"/>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MX" dirty="0"/>
              <a:t>Otras medidas de prevención</a:t>
            </a:r>
          </a:p>
        </p:txBody>
      </p:sp>
      <p:sp>
        <p:nvSpPr>
          <p:cNvPr id="3" name="Marcador de contenido 2"/>
          <p:cNvSpPr>
            <a:spLocks noGrp="1"/>
          </p:cNvSpPr>
          <p:nvPr>
            <p:ph sz="half" idx="1"/>
          </p:nvPr>
        </p:nvSpPr>
        <p:spPr/>
        <p:txBody>
          <a:bodyPr>
            <a:normAutofit/>
          </a:bodyPr>
          <a:lstStyle/>
          <a:p>
            <a:r>
              <a:rPr lang="es-MX" b="1" dirty="0">
                <a:effectLst/>
              </a:rPr>
              <a:t>Evite el contacto cercano.</a:t>
            </a:r>
            <a:r>
              <a:rPr lang="es-MX" dirty="0">
                <a:effectLst/>
              </a:rPr>
              <a:t/>
            </a:r>
            <a:br>
              <a:rPr lang="es-MX" dirty="0">
                <a:effectLst/>
              </a:rPr>
            </a:br>
            <a:r>
              <a:rPr lang="es-MX" dirty="0">
                <a:effectLst/>
              </a:rPr>
              <a:t>Evite el contacto directo con personas que estén enfermas. Si usted se encuentra enfermo, mantenga la distancia con otras personas para evitar que ellos también se enfermen.</a:t>
            </a:r>
          </a:p>
          <a:p>
            <a:endParaRPr lang="es-MX" dirty="0"/>
          </a:p>
        </p:txBody>
      </p:sp>
      <p:pic>
        <p:nvPicPr>
          <p:cNvPr id="5" name="Marcador de contenido 4">
            <a:extLst>
              <a:ext uri="{FF2B5EF4-FFF2-40B4-BE49-F238E27FC236}">
                <a16:creationId xmlns:a16="http://schemas.microsoft.com/office/drawing/2014/main" xmlns="" id="{ABD47305-43D7-49C7-BD8D-CB2EE3925626}"/>
              </a:ext>
            </a:extLst>
          </p:cNvPr>
          <p:cNvPicPr>
            <a:picLocks noGrp="1" noChangeAspect="1"/>
          </p:cNvPicPr>
          <p:nvPr>
            <p:ph sz="half" idx="2"/>
          </p:nvPr>
        </p:nvPicPr>
        <p:blipFill>
          <a:blip r:embed="rId2"/>
          <a:stretch>
            <a:fillRect/>
          </a:stretch>
        </p:blipFill>
        <p:spPr>
          <a:xfrm>
            <a:off x="6172200" y="2868728"/>
            <a:ext cx="5181600" cy="2265132"/>
          </a:xfrm>
          <a:prstGeom prst="rect">
            <a:avLst/>
          </a:prstGeom>
        </p:spPr>
      </p:pic>
    </p:spTree>
    <p:extLst>
      <p:ext uri="{BB962C8B-B14F-4D97-AF65-F5344CB8AC3E}">
        <p14:creationId xmlns:p14="http://schemas.microsoft.com/office/powerpoint/2010/main" val="267133112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MX" dirty="0"/>
              <a:t>Otras medidas de prevención</a:t>
            </a:r>
          </a:p>
        </p:txBody>
      </p:sp>
      <p:sp>
        <p:nvSpPr>
          <p:cNvPr id="3" name="Marcador de contenido 2"/>
          <p:cNvSpPr>
            <a:spLocks noGrp="1"/>
          </p:cNvSpPr>
          <p:nvPr>
            <p:ph sz="half" idx="1"/>
          </p:nvPr>
        </p:nvSpPr>
        <p:spPr/>
        <p:txBody>
          <a:bodyPr>
            <a:normAutofit/>
          </a:bodyPr>
          <a:lstStyle/>
          <a:p>
            <a:r>
              <a:rPr lang="es-MX" b="1" dirty="0">
                <a:effectLst/>
              </a:rPr>
              <a:t>Guarde reposo en su hogar cuando esté enfermo.</a:t>
            </a:r>
            <a:r>
              <a:rPr lang="es-MX" dirty="0">
                <a:effectLst/>
              </a:rPr>
              <a:t/>
            </a:r>
            <a:br>
              <a:rPr lang="es-MX" dirty="0">
                <a:effectLst/>
              </a:rPr>
            </a:br>
            <a:r>
              <a:rPr lang="es-MX" dirty="0">
                <a:effectLst/>
              </a:rPr>
              <a:t>Si es posible, permanezca en su hogar, escuela y evite hacer mandados cuando esté enfermo. Esto ayudará a evitar contagiar la enfermedad a otros.</a:t>
            </a:r>
          </a:p>
        </p:txBody>
      </p:sp>
      <p:pic>
        <p:nvPicPr>
          <p:cNvPr id="5" name="Marcador de contenido 4">
            <a:extLst>
              <a:ext uri="{FF2B5EF4-FFF2-40B4-BE49-F238E27FC236}">
                <a16:creationId xmlns:a16="http://schemas.microsoft.com/office/drawing/2014/main" xmlns="" id="{09DE1EA2-3E92-42CB-B475-7C433F16E50D}"/>
              </a:ext>
            </a:extLst>
          </p:cNvPr>
          <p:cNvPicPr>
            <a:picLocks noGrp="1" noChangeAspect="1"/>
          </p:cNvPicPr>
          <p:nvPr>
            <p:ph sz="half" idx="2"/>
          </p:nvPr>
        </p:nvPicPr>
        <p:blipFill>
          <a:blip r:embed="rId2"/>
          <a:stretch>
            <a:fillRect/>
          </a:stretch>
        </p:blipFill>
        <p:spPr>
          <a:xfrm>
            <a:off x="6925500" y="3170327"/>
            <a:ext cx="3675000" cy="1661934"/>
          </a:xfrm>
          <a:prstGeom prst="rect">
            <a:avLst/>
          </a:prstGeom>
        </p:spPr>
      </p:pic>
    </p:spTree>
    <p:extLst>
      <p:ext uri="{BB962C8B-B14F-4D97-AF65-F5344CB8AC3E}">
        <p14:creationId xmlns:p14="http://schemas.microsoft.com/office/powerpoint/2010/main" val="4206143435"/>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838200" y="365125"/>
            <a:ext cx="10515600" cy="1325563"/>
          </a:xfrm>
        </p:spPr>
        <p:txBody>
          <a:bodyPr/>
          <a:lstStyle/>
          <a:p>
            <a:r>
              <a:rPr lang="es-MX" dirty="0"/>
              <a:t>Otras medidas de prevención</a:t>
            </a:r>
          </a:p>
        </p:txBody>
      </p:sp>
      <p:sp>
        <p:nvSpPr>
          <p:cNvPr id="3" name="Marcador de contenido 2"/>
          <p:cNvSpPr>
            <a:spLocks noGrp="1"/>
          </p:cNvSpPr>
          <p:nvPr>
            <p:ph sz="half" idx="1"/>
          </p:nvPr>
        </p:nvSpPr>
        <p:spPr/>
        <p:txBody>
          <a:bodyPr>
            <a:normAutofit/>
          </a:bodyPr>
          <a:lstStyle/>
          <a:p>
            <a:r>
              <a:rPr lang="es-MX" b="1" dirty="0">
                <a:effectLst/>
              </a:rPr>
              <a:t>Cúbrase la nariz y la boca.</a:t>
            </a:r>
            <a:r>
              <a:rPr lang="es-MX" dirty="0">
                <a:effectLst/>
              </a:rPr>
              <a:t/>
            </a:r>
            <a:br>
              <a:rPr lang="es-MX" dirty="0">
                <a:effectLst/>
              </a:rPr>
            </a:br>
            <a:r>
              <a:rPr lang="es-MX" dirty="0">
                <a:effectLst/>
              </a:rPr>
              <a:t>Cúbrase la boca y la nariz con un pañuelo al toser o estornudar. Así podrá evitar que quienes se encuentren cerca suyo se enfermen. (La mayoría de los expertos considera que los virus de la influenza se diseminan principalmente a través de las gotitas que se producen al toser, estornudar o hablar).</a:t>
            </a:r>
          </a:p>
          <a:p>
            <a:endParaRPr lang="es-MX" dirty="0"/>
          </a:p>
        </p:txBody>
      </p:sp>
      <p:pic>
        <p:nvPicPr>
          <p:cNvPr id="7" name="Marcador de contenido 6">
            <a:extLst>
              <a:ext uri="{FF2B5EF4-FFF2-40B4-BE49-F238E27FC236}">
                <a16:creationId xmlns:a16="http://schemas.microsoft.com/office/drawing/2014/main" xmlns="" id="{98DC09E3-6430-4D70-AA63-897746425768}"/>
              </a:ext>
            </a:extLst>
          </p:cNvPr>
          <p:cNvPicPr>
            <a:picLocks noGrp="1" noChangeAspect="1"/>
          </p:cNvPicPr>
          <p:nvPr>
            <p:ph sz="half" idx="2"/>
          </p:nvPr>
        </p:nvPicPr>
        <p:blipFill>
          <a:blip r:embed="rId2"/>
          <a:stretch>
            <a:fillRect/>
          </a:stretch>
        </p:blipFill>
        <p:spPr>
          <a:xfrm>
            <a:off x="6794250" y="3215594"/>
            <a:ext cx="3937500" cy="1571400"/>
          </a:xfrm>
          <a:prstGeom prst="rect">
            <a:avLst/>
          </a:prstGeom>
        </p:spPr>
      </p:pic>
    </p:spTree>
    <p:extLst>
      <p:ext uri="{BB962C8B-B14F-4D97-AF65-F5344CB8AC3E}">
        <p14:creationId xmlns:p14="http://schemas.microsoft.com/office/powerpoint/2010/main" val="922624802"/>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ítulo 7">
            <a:extLst>
              <a:ext uri="{FF2B5EF4-FFF2-40B4-BE49-F238E27FC236}">
                <a16:creationId xmlns:a16="http://schemas.microsoft.com/office/drawing/2014/main" xmlns="" id="{D8129C20-FEC7-478D-B808-401D25419045}"/>
              </a:ext>
            </a:extLst>
          </p:cNvPr>
          <p:cNvSpPr>
            <a:spLocks noGrp="1"/>
          </p:cNvSpPr>
          <p:nvPr>
            <p:ph type="title"/>
          </p:nvPr>
        </p:nvSpPr>
        <p:spPr/>
        <p:txBody>
          <a:bodyPr/>
          <a:lstStyle/>
          <a:p>
            <a:r>
              <a:rPr lang="es-MX" dirty="0"/>
              <a:t>Otras medidas de prevención</a:t>
            </a:r>
          </a:p>
        </p:txBody>
      </p:sp>
      <p:sp>
        <p:nvSpPr>
          <p:cNvPr id="3" name="Marcador de contenido 2"/>
          <p:cNvSpPr>
            <a:spLocks noGrp="1"/>
          </p:cNvSpPr>
          <p:nvPr>
            <p:ph sz="half" idx="1"/>
          </p:nvPr>
        </p:nvSpPr>
        <p:spPr/>
        <p:txBody>
          <a:bodyPr/>
          <a:lstStyle/>
          <a:p>
            <a:r>
              <a:rPr lang="es-MX" b="1" dirty="0">
                <a:effectLst/>
              </a:rPr>
              <a:t>Cubrirse la boca al toser</a:t>
            </a:r>
          </a:p>
          <a:p>
            <a:r>
              <a:rPr lang="es-MX" dirty="0">
                <a:effectLst/>
              </a:rPr>
              <a:t>Cubrirse la boca y la nariz con un pañuelo desechable cuando tose o estornuda.</a:t>
            </a:r>
          </a:p>
          <a:p>
            <a:endParaRPr lang="es-MX" dirty="0"/>
          </a:p>
        </p:txBody>
      </p:sp>
      <p:pic>
        <p:nvPicPr>
          <p:cNvPr id="10" name="Marcador de contenido 9">
            <a:extLst>
              <a:ext uri="{FF2B5EF4-FFF2-40B4-BE49-F238E27FC236}">
                <a16:creationId xmlns:a16="http://schemas.microsoft.com/office/drawing/2014/main" xmlns="" id="{0BCFD562-B497-4BB1-8D43-B86E49E471A9}"/>
              </a:ext>
            </a:extLst>
          </p:cNvPr>
          <p:cNvPicPr>
            <a:picLocks noGrp="1" noChangeAspect="1"/>
          </p:cNvPicPr>
          <p:nvPr>
            <p:ph sz="half" idx="2"/>
          </p:nvPr>
        </p:nvPicPr>
        <p:blipFill>
          <a:blip r:embed="rId2"/>
          <a:stretch>
            <a:fillRect/>
          </a:stretch>
        </p:blipFill>
        <p:spPr>
          <a:xfrm>
            <a:off x="6768000" y="3089494"/>
            <a:ext cx="3990000" cy="1823600"/>
          </a:xfrm>
          <a:prstGeom prst="rect">
            <a:avLst/>
          </a:prstGeom>
        </p:spPr>
      </p:pic>
    </p:spTree>
    <p:extLst>
      <p:ext uri="{BB962C8B-B14F-4D97-AF65-F5344CB8AC3E}">
        <p14:creationId xmlns:p14="http://schemas.microsoft.com/office/powerpoint/2010/main" val="3097760149"/>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a:extLst>
              <a:ext uri="{FF2B5EF4-FFF2-40B4-BE49-F238E27FC236}">
                <a16:creationId xmlns:a16="http://schemas.microsoft.com/office/drawing/2014/main" xmlns="" id="{261E04EC-6641-4BB6-9916-A59D5D952FEF}"/>
              </a:ext>
            </a:extLst>
          </p:cNvPr>
          <p:cNvSpPr>
            <a:spLocks noGrp="1"/>
          </p:cNvSpPr>
          <p:nvPr>
            <p:ph type="title"/>
          </p:nvPr>
        </p:nvSpPr>
        <p:spPr/>
        <p:txBody>
          <a:bodyPr/>
          <a:lstStyle/>
          <a:p>
            <a:r>
              <a:rPr lang="es-MX" dirty="0"/>
              <a:t>Otras medidas de prevención</a:t>
            </a:r>
          </a:p>
        </p:txBody>
      </p:sp>
      <p:sp>
        <p:nvSpPr>
          <p:cNvPr id="3" name="Marcador de contenido 2"/>
          <p:cNvSpPr>
            <a:spLocks noGrp="1"/>
          </p:cNvSpPr>
          <p:nvPr>
            <p:ph sz="half" idx="1"/>
          </p:nvPr>
        </p:nvSpPr>
        <p:spPr/>
        <p:txBody>
          <a:bodyPr>
            <a:normAutofit/>
          </a:bodyPr>
          <a:lstStyle/>
          <a:p>
            <a:pPr lvl="0"/>
            <a:r>
              <a:rPr lang="es-ES" b="1" dirty="0"/>
              <a:t>Higiene de manos:</a:t>
            </a:r>
            <a:r>
              <a:rPr lang="es-ES" dirty="0"/>
              <a:t> el personal sanitario debe higienizarse las manos con frecuencia, antes y después del contacto con cada paciente, el contacto con materiales posiblemente infecciosos, y antes de colocarse y sacarse el equipo de protección personal, incluso los guantes. </a:t>
            </a:r>
            <a:endParaRPr lang="es-MX" dirty="0"/>
          </a:p>
        </p:txBody>
      </p:sp>
      <p:pic>
        <p:nvPicPr>
          <p:cNvPr id="6" name="Marcador de contenido 5">
            <a:extLst>
              <a:ext uri="{FF2B5EF4-FFF2-40B4-BE49-F238E27FC236}">
                <a16:creationId xmlns:a16="http://schemas.microsoft.com/office/drawing/2014/main" xmlns="" id="{54930FDE-9241-4723-B3EF-8ED0D62B68DB}"/>
              </a:ext>
            </a:extLst>
          </p:cNvPr>
          <p:cNvPicPr>
            <a:picLocks noGrp="1" noChangeAspect="1"/>
          </p:cNvPicPr>
          <p:nvPr>
            <p:ph sz="half" idx="2"/>
          </p:nvPr>
        </p:nvPicPr>
        <p:blipFill>
          <a:blip r:embed="rId2"/>
          <a:stretch>
            <a:fillRect/>
          </a:stretch>
        </p:blipFill>
        <p:spPr>
          <a:xfrm>
            <a:off x="6531750" y="2724127"/>
            <a:ext cx="4462500" cy="2554334"/>
          </a:xfrm>
          <a:prstGeom prst="rect">
            <a:avLst/>
          </a:prstGeom>
        </p:spPr>
      </p:pic>
    </p:spTree>
    <p:extLst>
      <p:ext uri="{BB962C8B-B14F-4D97-AF65-F5344CB8AC3E}">
        <p14:creationId xmlns:p14="http://schemas.microsoft.com/office/powerpoint/2010/main" val="697922919"/>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MX" dirty="0">
                <a:effectLst/>
              </a:rPr>
              <a:t>Practique otros buenos hábitos de salud. </a:t>
            </a:r>
            <a:endParaRPr lang="es-MX" dirty="0"/>
          </a:p>
        </p:txBody>
      </p:sp>
      <p:sp>
        <p:nvSpPr>
          <p:cNvPr id="3" name="Marcador de contenido 2"/>
          <p:cNvSpPr>
            <a:spLocks noGrp="1"/>
          </p:cNvSpPr>
          <p:nvPr>
            <p:ph sz="half" idx="1"/>
          </p:nvPr>
        </p:nvSpPr>
        <p:spPr/>
        <p:txBody>
          <a:bodyPr>
            <a:normAutofit lnSpcReduction="10000"/>
          </a:bodyPr>
          <a:lstStyle/>
          <a:p>
            <a:r>
              <a:rPr lang="es-MX" dirty="0">
                <a:effectLst/>
              </a:rPr>
              <a:t>Limpie y desinfecte las superficies de contacto más comunes en el hogar, en el trabajo o en la escuela, especialmente cuando alguien está enfermo.</a:t>
            </a:r>
          </a:p>
          <a:p>
            <a:r>
              <a:rPr lang="es-MX" dirty="0">
                <a:effectLst/>
              </a:rPr>
              <a:t>Duerma bien, </a:t>
            </a:r>
          </a:p>
          <a:p>
            <a:r>
              <a:rPr lang="es-MX" dirty="0">
                <a:effectLst/>
              </a:rPr>
              <a:t>Manténgase activo físicamente, </a:t>
            </a:r>
          </a:p>
          <a:p>
            <a:r>
              <a:rPr lang="es-MX" dirty="0">
                <a:effectLst/>
              </a:rPr>
              <a:t>Beba muchos líquidos </a:t>
            </a:r>
          </a:p>
          <a:p>
            <a:r>
              <a:rPr lang="es-MX" dirty="0"/>
              <a:t>C</a:t>
            </a:r>
            <a:r>
              <a:rPr lang="es-MX" dirty="0">
                <a:effectLst/>
              </a:rPr>
              <a:t>oma alimentos nutritivos.</a:t>
            </a:r>
            <a:endParaRPr lang="es-MX" dirty="0"/>
          </a:p>
        </p:txBody>
      </p:sp>
      <p:pic>
        <p:nvPicPr>
          <p:cNvPr id="6" name="Marcador de contenido 5">
            <a:extLst>
              <a:ext uri="{FF2B5EF4-FFF2-40B4-BE49-F238E27FC236}">
                <a16:creationId xmlns:a16="http://schemas.microsoft.com/office/drawing/2014/main" xmlns="" id="{559FB696-05CC-462D-A9BD-E873F620F4F1}"/>
              </a:ext>
            </a:extLst>
          </p:cNvPr>
          <p:cNvPicPr>
            <a:picLocks noGrp="1" noChangeAspect="1"/>
          </p:cNvPicPr>
          <p:nvPr>
            <p:ph sz="half" idx="2"/>
          </p:nvPr>
        </p:nvPicPr>
        <p:blipFill>
          <a:blip r:embed="rId2"/>
          <a:stretch>
            <a:fillRect/>
          </a:stretch>
        </p:blipFill>
        <p:spPr>
          <a:xfrm>
            <a:off x="6886125" y="3115360"/>
            <a:ext cx="3753750" cy="1771867"/>
          </a:xfrm>
          <a:prstGeom prst="rect">
            <a:avLst/>
          </a:prstGeom>
        </p:spPr>
      </p:pic>
    </p:spTree>
    <p:extLst>
      <p:ext uri="{BB962C8B-B14F-4D97-AF65-F5344CB8AC3E}">
        <p14:creationId xmlns:p14="http://schemas.microsoft.com/office/powerpoint/2010/main" val="824356587"/>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MX" dirty="0"/>
              <a:t>Equipo de protección personal</a:t>
            </a:r>
          </a:p>
        </p:txBody>
      </p:sp>
      <p:sp>
        <p:nvSpPr>
          <p:cNvPr id="3" name="Marcador de contenido 2"/>
          <p:cNvSpPr>
            <a:spLocks noGrp="1"/>
          </p:cNvSpPr>
          <p:nvPr>
            <p:ph idx="1"/>
          </p:nvPr>
        </p:nvSpPr>
        <p:spPr/>
        <p:txBody>
          <a:bodyPr>
            <a:normAutofit lnSpcReduction="10000"/>
          </a:bodyPr>
          <a:lstStyle/>
          <a:p>
            <a:r>
              <a:rPr lang="es-MX" dirty="0"/>
              <a:t>En procedimientos que puedan generar aerosoles (aspiración de secreciones, </a:t>
            </a:r>
            <a:r>
              <a:rPr lang="es-MX" dirty="0" err="1"/>
              <a:t>broncoscopía</a:t>
            </a:r>
            <a:r>
              <a:rPr lang="es-MX" dirty="0"/>
              <a:t>, intubación), usar mascarilla N95 y lentes protectores</a:t>
            </a:r>
          </a:p>
          <a:p>
            <a:r>
              <a:rPr lang="es-MX" dirty="0"/>
              <a:t>Ante la imposibilidad de un recambio frecuente de la mascarilla N95, se recomienda reutilizar por un período no mayor de 7 días, siempre y cuando esta se encuentre en buenas condiciones.</a:t>
            </a:r>
          </a:p>
          <a:p>
            <a:r>
              <a:rPr lang="es-MX" dirty="0"/>
              <a:t>Al reutilizar la mascarilla N95 debe guardarse en un lugar limpio y seco, preferentemente en una bolsa de papel, no marque la mascarilla con pluma o marcador. Escriba su nombre por fuera de la bolsa de papel para identificar que es de su uso y lave sus manos inmediatamente después de guardar la mascarilla.</a:t>
            </a:r>
          </a:p>
        </p:txBody>
      </p:sp>
    </p:spTree>
    <p:extLst>
      <p:ext uri="{BB962C8B-B14F-4D97-AF65-F5344CB8AC3E}">
        <p14:creationId xmlns:p14="http://schemas.microsoft.com/office/powerpoint/2010/main" val="1013570519"/>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MX" dirty="0"/>
              <a:t>Equipo de protección personal</a:t>
            </a:r>
          </a:p>
        </p:txBody>
      </p:sp>
      <p:sp>
        <p:nvSpPr>
          <p:cNvPr id="3" name="Marcador de contenido 2"/>
          <p:cNvSpPr>
            <a:spLocks noGrp="1"/>
          </p:cNvSpPr>
          <p:nvPr>
            <p:ph idx="1"/>
          </p:nvPr>
        </p:nvSpPr>
        <p:spPr/>
        <p:txBody>
          <a:bodyPr>
            <a:normAutofit/>
          </a:bodyPr>
          <a:lstStyle/>
          <a:p>
            <a:r>
              <a:rPr lang="es-MX" dirty="0"/>
              <a:t>Bata no estéril, de preferencia impermeable en procedimientos que puedan generar salpicaduras o derrames</a:t>
            </a:r>
            <a:r>
              <a:rPr lang="es-MX" dirty="0" smtClean="0"/>
              <a:t>.</a:t>
            </a:r>
          </a:p>
          <a:p>
            <a:endParaRPr lang="es-MX" dirty="0"/>
          </a:p>
          <a:p>
            <a:r>
              <a:rPr lang="es-MX" dirty="0"/>
              <a:t>Utilizar barreras de protección (las que estén disponibles) para la manipulación, transporte y procesamiento de la ropa usada por el paciente.</a:t>
            </a:r>
          </a:p>
        </p:txBody>
      </p:sp>
    </p:spTree>
    <p:extLst>
      <p:ext uri="{BB962C8B-B14F-4D97-AF65-F5344CB8AC3E}">
        <p14:creationId xmlns:p14="http://schemas.microsoft.com/office/powerpoint/2010/main" val="350135107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1 Título"/>
          <p:cNvSpPr txBox="1">
            <a:spLocks/>
          </p:cNvSpPr>
          <p:nvPr/>
        </p:nvSpPr>
        <p:spPr>
          <a:xfrm>
            <a:off x="441930" y="107105"/>
            <a:ext cx="8225322" cy="1142406"/>
          </a:xfrm>
          <a:prstGeom prst="rect">
            <a:avLst/>
          </a:prstGeom>
          <a:noFill/>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defRPr/>
            </a:pPr>
            <a:r>
              <a:rPr lang="es-MX" sz="4218" b="1" dirty="0">
                <a:latin typeface="Cambria Math" panose="02040503050406030204" pitchFamily="18" charset="0"/>
                <a:ea typeface="Cambria Math" panose="02040503050406030204" pitchFamily="18" charset="0"/>
              </a:rPr>
              <a:t>Virus de la Influenza A</a:t>
            </a:r>
          </a:p>
        </p:txBody>
      </p:sp>
      <p:sp>
        <p:nvSpPr>
          <p:cNvPr id="2" name="1 Rectángulo"/>
          <p:cNvSpPr/>
          <p:nvPr/>
        </p:nvSpPr>
        <p:spPr>
          <a:xfrm>
            <a:off x="6050441" y="1572367"/>
            <a:ext cx="5119283" cy="3848078"/>
          </a:xfrm>
          <a:prstGeom prst="rect">
            <a:avLst/>
          </a:prstGeom>
          <a:solidFill>
            <a:schemeClr val="accent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a:defRPr/>
            </a:pPr>
            <a:r>
              <a:rPr lang="es-MX" sz="1875" dirty="0">
                <a:solidFill>
                  <a:schemeClr val="tx1"/>
                </a:solidFill>
                <a:latin typeface="Cambria Math" panose="02040503050406030204" pitchFamily="18" charset="0"/>
                <a:ea typeface="Cambria Math" panose="02040503050406030204" pitchFamily="18" charset="0"/>
              </a:rPr>
              <a:t>El nombre de cada virus de influenza depende de varias características y resulta complejo, por lo que se suele resumir en el subtipo de </a:t>
            </a:r>
            <a:r>
              <a:rPr lang="es-MX" sz="1875" dirty="0" err="1">
                <a:solidFill>
                  <a:schemeClr val="tx1"/>
                </a:solidFill>
                <a:latin typeface="Cambria Math" panose="02040503050406030204" pitchFamily="18" charset="0"/>
                <a:ea typeface="Cambria Math" panose="02040503050406030204" pitchFamily="18" charset="0"/>
              </a:rPr>
              <a:t>Hemaglutinina</a:t>
            </a:r>
            <a:r>
              <a:rPr lang="es-MX" sz="1875" dirty="0">
                <a:solidFill>
                  <a:schemeClr val="tx1"/>
                </a:solidFill>
                <a:latin typeface="Cambria Math" panose="02040503050406030204" pitchFamily="18" charset="0"/>
                <a:ea typeface="Cambria Math" panose="02040503050406030204" pitchFamily="18" charset="0"/>
              </a:rPr>
              <a:t> (H) y </a:t>
            </a:r>
            <a:r>
              <a:rPr lang="es-MX" sz="1875" dirty="0" err="1">
                <a:solidFill>
                  <a:schemeClr val="tx1"/>
                </a:solidFill>
                <a:latin typeface="Cambria Math" panose="02040503050406030204" pitchFamily="18" charset="0"/>
                <a:ea typeface="Cambria Math" panose="02040503050406030204" pitchFamily="18" charset="0"/>
              </a:rPr>
              <a:t>Neuraminidasa</a:t>
            </a:r>
            <a:r>
              <a:rPr lang="es-MX" sz="1875" dirty="0">
                <a:solidFill>
                  <a:schemeClr val="tx1"/>
                </a:solidFill>
                <a:latin typeface="Cambria Math" panose="02040503050406030204" pitchFamily="18" charset="0"/>
                <a:ea typeface="Cambria Math" panose="02040503050406030204" pitchFamily="18" charset="0"/>
              </a:rPr>
              <a:t> (N).</a:t>
            </a:r>
          </a:p>
          <a:p>
            <a:pPr algn="just">
              <a:defRPr/>
            </a:pPr>
            <a:endParaRPr lang="es-MX" sz="1875" dirty="0">
              <a:solidFill>
                <a:schemeClr val="tx1"/>
              </a:solidFill>
              <a:latin typeface="Cambria Math" panose="02040503050406030204" pitchFamily="18" charset="0"/>
              <a:ea typeface="Cambria Math" panose="02040503050406030204" pitchFamily="18" charset="0"/>
            </a:endParaRPr>
          </a:p>
          <a:p>
            <a:pPr algn="just">
              <a:defRPr/>
            </a:pPr>
            <a:endParaRPr lang="es-MX" sz="1875" dirty="0">
              <a:solidFill>
                <a:schemeClr val="tx1"/>
              </a:solidFill>
              <a:latin typeface="Cambria Math" panose="02040503050406030204" pitchFamily="18" charset="0"/>
              <a:ea typeface="Cambria Math" panose="02040503050406030204" pitchFamily="18" charset="0"/>
            </a:endParaRPr>
          </a:p>
          <a:p>
            <a:pPr algn="just">
              <a:defRPr/>
            </a:pPr>
            <a:r>
              <a:rPr lang="es-MX" sz="1875" dirty="0">
                <a:solidFill>
                  <a:schemeClr val="tx1"/>
                </a:solidFill>
                <a:latin typeface="Cambria Math" panose="02040503050406030204" pitchFamily="18" charset="0"/>
                <a:ea typeface="Cambria Math" panose="02040503050406030204" pitchFamily="18" charset="0"/>
              </a:rPr>
              <a:t>En algunas ocasiones la simplificación del nombre puede generar confusión si no se tiene claro el origen. En el ejemplo que se muestra, ambos virus serían H1N1 a pesar de ser cepas diferentes.  </a:t>
            </a:r>
          </a:p>
        </p:txBody>
      </p:sp>
      <p:pic>
        <p:nvPicPr>
          <p:cNvPr id="7172"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00761" y="1232170"/>
            <a:ext cx="4601056" cy="4429895"/>
          </a:xfrm>
          <a:prstGeom prst="rect">
            <a:avLst/>
          </a:prstGeom>
          <a:solidFill>
            <a:schemeClr val="bg1"/>
          </a:solidFill>
          <a:ln>
            <a:noFill/>
          </a:ln>
          <a:extLst/>
        </p:spPr>
      </p:pic>
    </p:spTree>
    <p:extLst>
      <p:ext uri="{BB962C8B-B14F-4D97-AF65-F5344CB8AC3E}">
        <p14:creationId xmlns:p14="http://schemas.microsoft.com/office/powerpoint/2010/main" val="30507448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xfrm>
            <a:off x="465386" y="117059"/>
            <a:ext cx="10967096" cy="1143000"/>
          </a:xfrm>
          <a:noFill/>
          <a:extLst/>
        </p:spPr>
        <p:txBody>
          <a:bodyPr rtlCol="0" anchor="t">
            <a:normAutofit/>
          </a:bodyPr>
          <a:lstStyle/>
          <a:p>
            <a:pPr algn="l">
              <a:defRPr/>
            </a:pPr>
            <a:r>
              <a:rPr lang="es-ES_tradnl" altLang="es-MX" sz="4218" b="1" dirty="0">
                <a:latin typeface="Cambria Math" panose="02040503050406030204" pitchFamily="18" charset="0"/>
                <a:ea typeface="Cambria Math" panose="02040503050406030204" pitchFamily="18" charset="0"/>
              </a:rPr>
              <a:t>Los cambios del Virus de Influenza</a:t>
            </a:r>
          </a:p>
        </p:txBody>
      </p:sp>
      <p:sp>
        <p:nvSpPr>
          <p:cNvPr id="15363" name="Rectangle 3"/>
          <p:cNvSpPr>
            <a:spLocks noGrp="1" noChangeArrowheads="1"/>
          </p:cNvSpPr>
          <p:nvPr>
            <p:ph idx="1"/>
          </p:nvPr>
        </p:nvSpPr>
        <p:spPr>
          <a:xfrm>
            <a:off x="549416" y="1192715"/>
            <a:ext cx="6712539" cy="4731966"/>
          </a:xfrm>
          <a:extLst/>
        </p:spPr>
        <p:txBody>
          <a:bodyPr rtlCol="0">
            <a:normAutofit fontScale="55000" lnSpcReduction="20000"/>
          </a:bodyPr>
          <a:lstStyle/>
          <a:p>
            <a:pPr>
              <a:defRPr/>
            </a:pPr>
            <a:r>
              <a:rPr lang="es-ES_tradnl" altLang="es-MX" sz="4531" b="1" dirty="0">
                <a:latin typeface="Cambria Math" panose="02040503050406030204" pitchFamily="18" charset="0"/>
                <a:ea typeface="Cambria Math" panose="02040503050406030204" pitchFamily="18" charset="0"/>
              </a:rPr>
              <a:t>Existen dos tipos de variaciones</a:t>
            </a:r>
          </a:p>
          <a:p>
            <a:pPr>
              <a:defRPr/>
            </a:pPr>
            <a:endParaRPr lang="es-ES_tradnl" altLang="es-MX" b="1" dirty="0">
              <a:latin typeface="Cambria Math" panose="02040503050406030204" pitchFamily="18" charset="0"/>
              <a:ea typeface="Cambria Math" panose="02040503050406030204" pitchFamily="18" charset="0"/>
            </a:endParaRPr>
          </a:p>
          <a:p>
            <a:pPr>
              <a:defRPr/>
            </a:pPr>
            <a:r>
              <a:rPr lang="es-ES_tradnl" altLang="es-MX" sz="4531" dirty="0" err="1">
                <a:latin typeface="Cambria Math" panose="02040503050406030204" pitchFamily="18" charset="0"/>
                <a:ea typeface="Cambria Math" panose="02040503050406030204" pitchFamily="18" charset="0"/>
              </a:rPr>
              <a:t>Drift</a:t>
            </a:r>
            <a:r>
              <a:rPr lang="es-ES_tradnl" altLang="es-MX" sz="4531" dirty="0">
                <a:latin typeface="Cambria Math" panose="02040503050406030204" pitchFamily="18" charset="0"/>
                <a:ea typeface="Cambria Math" panose="02040503050406030204" pitchFamily="18" charset="0"/>
              </a:rPr>
              <a:t>  </a:t>
            </a:r>
          </a:p>
          <a:p>
            <a:pPr lvl="1">
              <a:defRPr/>
            </a:pPr>
            <a:r>
              <a:rPr lang="es-ES_tradnl" altLang="es-MX" sz="3906" dirty="0">
                <a:latin typeface="Cambria Math" panose="02040503050406030204" pitchFamily="18" charset="0"/>
                <a:ea typeface="Cambria Math" panose="02040503050406030204" pitchFamily="18" charset="0"/>
              </a:rPr>
              <a:t>Cambios menores</a:t>
            </a:r>
          </a:p>
          <a:p>
            <a:pPr lvl="1">
              <a:defRPr/>
            </a:pPr>
            <a:r>
              <a:rPr lang="es-ES_tradnl" altLang="es-MX" sz="3906" dirty="0">
                <a:latin typeface="Cambria Math" panose="02040503050406030204" pitchFamily="18" charset="0"/>
                <a:ea typeface="Cambria Math" panose="02040503050406030204" pitchFamily="18" charset="0"/>
              </a:rPr>
              <a:t>Mutaciones puntuales</a:t>
            </a:r>
          </a:p>
          <a:p>
            <a:pPr lvl="1">
              <a:defRPr/>
            </a:pPr>
            <a:r>
              <a:rPr lang="es-ES_tradnl" altLang="es-MX" sz="3906" dirty="0">
                <a:latin typeface="Cambria Math" panose="02040503050406030204" pitchFamily="18" charset="0"/>
                <a:ea typeface="Cambria Math" panose="02040503050406030204" pitchFamily="18" charset="0"/>
              </a:rPr>
              <a:t>Ocurren cada año</a:t>
            </a:r>
          </a:p>
          <a:p>
            <a:pPr lvl="1">
              <a:defRPr/>
            </a:pPr>
            <a:r>
              <a:rPr lang="es-ES_tradnl" altLang="es-MX" sz="3906" dirty="0">
                <a:latin typeface="Cambria Math" panose="02040503050406030204" pitchFamily="18" charset="0"/>
                <a:ea typeface="Cambria Math" panose="02040503050406030204" pitchFamily="18" charset="0"/>
              </a:rPr>
              <a:t>Generan cepas estacionales</a:t>
            </a:r>
          </a:p>
          <a:p>
            <a:pPr>
              <a:defRPr/>
            </a:pPr>
            <a:endParaRPr lang="es-ES_tradnl" altLang="es-MX" dirty="0">
              <a:latin typeface="Cambria Math" panose="02040503050406030204" pitchFamily="18" charset="0"/>
              <a:ea typeface="Cambria Math" panose="02040503050406030204" pitchFamily="18" charset="0"/>
            </a:endParaRPr>
          </a:p>
          <a:p>
            <a:pPr>
              <a:defRPr/>
            </a:pPr>
            <a:r>
              <a:rPr lang="es-ES_tradnl" altLang="es-MX" sz="4531" b="1" dirty="0" err="1">
                <a:latin typeface="Cambria Math" panose="02040503050406030204" pitchFamily="18" charset="0"/>
                <a:ea typeface="Cambria Math" panose="02040503050406030204" pitchFamily="18" charset="0"/>
              </a:rPr>
              <a:t>Shift</a:t>
            </a:r>
            <a:endParaRPr lang="es-ES_tradnl" altLang="es-MX" sz="4531" b="1" dirty="0">
              <a:latin typeface="Cambria Math" panose="02040503050406030204" pitchFamily="18" charset="0"/>
              <a:ea typeface="Cambria Math" panose="02040503050406030204" pitchFamily="18" charset="0"/>
            </a:endParaRPr>
          </a:p>
          <a:p>
            <a:pPr lvl="1">
              <a:defRPr/>
            </a:pPr>
            <a:r>
              <a:rPr lang="es-ES_tradnl" altLang="es-MX" sz="3906" dirty="0">
                <a:latin typeface="Cambria Math" panose="02040503050406030204" pitchFamily="18" charset="0"/>
                <a:ea typeface="Cambria Math" panose="02040503050406030204" pitchFamily="18" charset="0"/>
              </a:rPr>
              <a:t>Cambios mayores</a:t>
            </a:r>
          </a:p>
          <a:p>
            <a:pPr lvl="1">
              <a:defRPr/>
            </a:pPr>
            <a:r>
              <a:rPr lang="es-ES_tradnl" altLang="es-MX" sz="3906" dirty="0">
                <a:latin typeface="Cambria Math" panose="02040503050406030204" pitchFamily="18" charset="0"/>
                <a:ea typeface="Cambria Math" panose="02040503050406030204" pitchFamily="18" charset="0"/>
              </a:rPr>
              <a:t>Recombinación con otras cepas – inclusive de otras especies animales-</a:t>
            </a:r>
          </a:p>
          <a:p>
            <a:pPr lvl="1">
              <a:defRPr/>
            </a:pPr>
            <a:r>
              <a:rPr lang="es-ES_tradnl" altLang="es-MX" sz="3906" dirty="0">
                <a:latin typeface="Cambria Math" panose="02040503050406030204" pitchFamily="18" charset="0"/>
                <a:ea typeface="Cambria Math" panose="02040503050406030204" pitchFamily="18" charset="0"/>
              </a:rPr>
              <a:t>Ocurre ocasionalmente</a:t>
            </a:r>
          </a:p>
          <a:p>
            <a:pPr lvl="1">
              <a:defRPr/>
            </a:pPr>
            <a:r>
              <a:rPr lang="es-ES_tradnl" altLang="es-MX" sz="3906" dirty="0">
                <a:latin typeface="Cambria Math" panose="02040503050406030204" pitchFamily="18" charset="0"/>
                <a:ea typeface="Cambria Math" panose="02040503050406030204" pitchFamily="18" charset="0"/>
              </a:rPr>
              <a:t>Generan un nuevo subtipo</a:t>
            </a:r>
          </a:p>
          <a:p>
            <a:pPr lvl="1">
              <a:defRPr/>
            </a:pPr>
            <a:r>
              <a:rPr lang="es-ES_tradnl" altLang="es-MX" sz="3906" dirty="0">
                <a:latin typeface="Cambria Math" panose="02040503050406030204" pitchFamily="18" charset="0"/>
                <a:ea typeface="Cambria Math" panose="02040503050406030204" pitchFamily="18" charset="0"/>
              </a:rPr>
              <a:t>Tiene potencial pandémico</a:t>
            </a:r>
          </a:p>
        </p:txBody>
      </p:sp>
      <p:pic>
        <p:nvPicPr>
          <p:cNvPr id="3" name="Imagen 2"/>
          <p:cNvPicPr>
            <a:picLocks noChangeAspect="1"/>
          </p:cNvPicPr>
          <p:nvPr/>
        </p:nvPicPr>
        <p:blipFill>
          <a:blip r:embed="rId3"/>
          <a:stretch>
            <a:fillRect/>
          </a:stretch>
        </p:blipFill>
        <p:spPr>
          <a:xfrm>
            <a:off x="7345985" y="2262633"/>
            <a:ext cx="3890945" cy="2595261"/>
          </a:xfrm>
          <a:prstGeom prst="rect">
            <a:avLst/>
          </a:prstGeom>
        </p:spPr>
      </p:pic>
    </p:spTree>
    <p:extLst>
      <p:ext uri="{BB962C8B-B14F-4D97-AF65-F5344CB8AC3E}">
        <p14:creationId xmlns:p14="http://schemas.microsoft.com/office/powerpoint/2010/main" val="70813097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xfrm>
            <a:off x="465386" y="117059"/>
            <a:ext cx="10967096" cy="1143000"/>
          </a:xfrm>
          <a:noFill/>
          <a:extLst/>
        </p:spPr>
        <p:txBody>
          <a:bodyPr rtlCol="0" anchor="t">
            <a:normAutofit/>
          </a:bodyPr>
          <a:lstStyle/>
          <a:p>
            <a:pPr algn="l">
              <a:defRPr/>
            </a:pPr>
            <a:r>
              <a:rPr lang="es-ES_tradnl" altLang="es-MX" sz="4218" b="1" dirty="0">
                <a:latin typeface="Cambria Math" panose="02040503050406030204" pitchFamily="18" charset="0"/>
                <a:ea typeface="Cambria Math" panose="02040503050406030204" pitchFamily="18" charset="0"/>
              </a:rPr>
              <a:t>Los cambios del Virus de Influenza</a:t>
            </a:r>
          </a:p>
        </p:txBody>
      </p:sp>
      <p:sp>
        <p:nvSpPr>
          <p:cNvPr id="15363" name="Rectangle 3"/>
          <p:cNvSpPr>
            <a:spLocks noGrp="1" noChangeArrowheads="1"/>
          </p:cNvSpPr>
          <p:nvPr>
            <p:ph idx="1"/>
          </p:nvPr>
        </p:nvSpPr>
        <p:spPr>
          <a:xfrm>
            <a:off x="549416" y="1192715"/>
            <a:ext cx="6712539" cy="4731966"/>
          </a:xfrm>
          <a:extLst/>
        </p:spPr>
        <p:txBody>
          <a:bodyPr rtlCol="0">
            <a:normAutofit fontScale="55000" lnSpcReduction="20000"/>
          </a:bodyPr>
          <a:lstStyle/>
          <a:p>
            <a:pPr>
              <a:defRPr/>
            </a:pPr>
            <a:r>
              <a:rPr lang="es-ES_tradnl" altLang="es-MX" sz="4531" b="1" dirty="0">
                <a:latin typeface="Cambria Math" panose="02040503050406030204" pitchFamily="18" charset="0"/>
                <a:ea typeface="Cambria Math" panose="02040503050406030204" pitchFamily="18" charset="0"/>
              </a:rPr>
              <a:t>Existen dos tipos de variaciones</a:t>
            </a:r>
          </a:p>
          <a:p>
            <a:pPr>
              <a:defRPr/>
            </a:pPr>
            <a:endParaRPr lang="es-ES_tradnl" altLang="es-MX" b="1" dirty="0">
              <a:latin typeface="Cambria Math" panose="02040503050406030204" pitchFamily="18" charset="0"/>
              <a:ea typeface="Cambria Math" panose="02040503050406030204" pitchFamily="18" charset="0"/>
            </a:endParaRPr>
          </a:p>
          <a:p>
            <a:pPr>
              <a:defRPr/>
            </a:pPr>
            <a:r>
              <a:rPr lang="es-ES_tradnl" altLang="es-MX" sz="4531" b="1" dirty="0" err="1">
                <a:latin typeface="Cambria Math" panose="02040503050406030204" pitchFamily="18" charset="0"/>
                <a:ea typeface="Cambria Math" panose="02040503050406030204" pitchFamily="18" charset="0"/>
              </a:rPr>
              <a:t>Drift</a:t>
            </a:r>
            <a:r>
              <a:rPr lang="es-ES_tradnl" altLang="es-MX" sz="4531" b="1" dirty="0">
                <a:latin typeface="Cambria Math" panose="02040503050406030204" pitchFamily="18" charset="0"/>
                <a:ea typeface="Cambria Math" panose="02040503050406030204" pitchFamily="18" charset="0"/>
              </a:rPr>
              <a:t>  </a:t>
            </a:r>
          </a:p>
          <a:p>
            <a:pPr lvl="1">
              <a:defRPr/>
            </a:pPr>
            <a:r>
              <a:rPr lang="es-ES_tradnl" altLang="es-MX" sz="3906" b="1" dirty="0">
                <a:latin typeface="Cambria Math" panose="02040503050406030204" pitchFamily="18" charset="0"/>
                <a:ea typeface="Cambria Math" panose="02040503050406030204" pitchFamily="18" charset="0"/>
              </a:rPr>
              <a:t>Cambios menores</a:t>
            </a:r>
          </a:p>
          <a:p>
            <a:pPr lvl="1">
              <a:defRPr/>
            </a:pPr>
            <a:r>
              <a:rPr lang="es-ES_tradnl" altLang="es-MX" sz="3906" b="1" dirty="0">
                <a:latin typeface="Cambria Math" panose="02040503050406030204" pitchFamily="18" charset="0"/>
                <a:ea typeface="Cambria Math" panose="02040503050406030204" pitchFamily="18" charset="0"/>
              </a:rPr>
              <a:t>Mutaciones puntuales</a:t>
            </a:r>
          </a:p>
          <a:p>
            <a:pPr lvl="1">
              <a:defRPr/>
            </a:pPr>
            <a:r>
              <a:rPr lang="es-ES_tradnl" altLang="es-MX" sz="3906" b="1" dirty="0">
                <a:latin typeface="Cambria Math" panose="02040503050406030204" pitchFamily="18" charset="0"/>
                <a:ea typeface="Cambria Math" panose="02040503050406030204" pitchFamily="18" charset="0"/>
              </a:rPr>
              <a:t>Ocurren cada año</a:t>
            </a:r>
          </a:p>
          <a:p>
            <a:pPr lvl="1">
              <a:defRPr/>
            </a:pPr>
            <a:r>
              <a:rPr lang="es-ES_tradnl" altLang="es-MX" sz="3906" b="1" dirty="0">
                <a:latin typeface="Cambria Math" panose="02040503050406030204" pitchFamily="18" charset="0"/>
                <a:ea typeface="Cambria Math" panose="02040503050406030204" pitchFamily="18" charset="0"/>
              </a:rPr>
              <a:t>Generan cepas estacionales</a:t>
            </a:r>
          </a:p>
          <a:p>
            <a:pPr>
              <a:defRPr/>
            </a:pPr>
            <a:endParaRPr lang="es-ES_tradnl" altLang="es-MX" dirty="0">
              <a:latin typeface="Cambria Math" panose="02040503050406030204" pitchFamily="18" charset="0"/>
              <a:ea typeface="Cambria Math" panose="02040503050406030204" pitchFamily="18" charset="0"/>
            </a:endParaRPr>
          </a:p>
          <a:p>
            <a:pPr>
              <a:defRPr/>
            </a:pPr>
            <a:r>
              <a:rPr lang="es-ES_tradnl" altLang="es-MX" sz="4531" b="1" dirty="0" err="1">
                <a:latin typeface="Cambria Math" panose="02040503050406030204" pitchFamily="18" charset="0"/>
                <a:ea typeface="Cambria Math" panose="02040503050406030204" pitchFamily="18" charset="0"/>
              </a:rPr>
              <a:t>Shift</a:t>
            </a:r>
            <a:endParaRPr lang="es-ES_tradnl" altLang="es-MX" sz="4531" b="1" dirty="0">
              <a:latin typeface="Cambria Math" panose="02040503050406030204" pitchFamily="18" charset="0"/>
              <a:ea typeface="Cambria Math" panose="02040503050406030204" pitchFamily="18" charset="0"/>
            </a:endParaRPr>
          </a:p>
          <a:p>
            <a:pPr lvl="1">
              <a:defRPr/>
            </a:pPr>
            <a:r>
              <a:rPr lang="es-ES_tradnl" altLang="es-MX" sz="3906" dirty="0">
                <a:latin typeface="Cambria Math" panose="02040503050406030204" pitchFamily="18" charset="0"/>
                <a:ea typeface="Cambria Math" panose="02040503050406030204" pitchFamily="18" charset="0"/>
              </a:rPr>
              <a:t>Cambios mayores</a:t>
            </a:r>
          </a:p>
          <a:p>
            <a:pPr lvl="1">
              <a:defRPr/>
            </a:pPr>
            <a:r>
              <a:rPr lang="es-ES_tradnl" altLang="es-MX" sz="3906" dirty="0">
                <a:latin typeface="Cambria Math" panose="02040503050406030204" pitchFamily="18" charset="0"/>
                <a:ea typeface="Cambria Math" panose="02040503050406030204" pitchFamily="18" charset="0"/>
              </a:rPr>
              <a:t>Recombinación con otras cepas – inclusive de otras especies animales-</a:t>
            </a:r>
          </a:p>
          <a:p>
            <a:pPr lvl="1">
              <a:defRPr/>
            </a:pPr>
            <a:r>
              <a:rPr lang="es-ES_tradnl" altLang="es-MX" sz="3906" dirty="0">
                <a:latin typeface="Cambria Math" panose="02040503050406030204" pitchFamily="18" charset="0"/>
                <a:ea typeface="Cambria Math" panose="02040503050406030204" pitchFamily="18" charset="0"/>
              </a:rPr>
              <a:t>Ocurre ocasionalmente</a:t>
            </a:r>
          </a:p>
          <a:p>
            <a:pPr lvl="1">
              <a:defRPr/>
            </a:pPr>
            <a:r>
              <a:rPr lang="es-ES_tradnl" altLang="es-MX" sz="3906" dirty="0">
                <a:latin typeface="Cambria Math" panose="02040503050406030204" pitchFamily="18" charset="0"/>
                <a:ea typeface="Cambria Math" panose="02040503050406030204" pitchFamily="18" charset="0"/>
              </a:rPr>
              <a:t>Generan un nuevo subtipo</a:t>
            </a:r>
          </a:p>
          <a:p>
            <a:pPr lvl="1">
              <a:defRPr/>
            </a:pPr>
            <a:r>
              <a:rPr lang="es-ES_tradnl" altLang="es-MX" sz="3906" dirty="0">
                <a:latin typeface="Cambria Math" panose="02040503050406030204" pitchFamily="18" charset="0"/>
                <a:ea typeface="Cambria Math" panose="02040503050406030204" pitchFamily="18" charset="0"/>
              </a:rPr>
              <a:t>Tiene potencial pandémico</a:t>
            </a:r>
          </a:p>
        </p:txBody>
      </p:sp>
      <p:pic>
        <p:nvPicPr>
          <p:cNvPr id="6" name="Picture 2"/>
          <p:cNvPicPr>
            <a:picLocks noChangeAspect="1" noChangeArrowheads="1"/>
          </p:cNvPicPr>
          <p:nvPr/>
        </p:nvPicPr>
        <p:blipFill>
          <a:blip r:embed="rId3" cstate="print"/>
          <a:srcRect/>
          <a:stretch>
            <a:fillRect/>
          </a:stretch>
        </p:blipFill>
        <p:spPr bwMode="auto">
          <a:xfrm>
            <a:off x="6962609" y="1713926"/>
            <a:ext cx="4769222" cy="3799502"/>
          </a:xfrm>
          <a:prstGeom prst="rect">
            <a:avLst/>
          </a:prstGeom>
          <a:noFill/>
          <a:ln w="9525">
            <a:noFill/>
            <a:miter lim="800000"/>
            <a:headEnd/>
            <a:tailEnd/>
          </a:ln>
        </p:spPr>
      </p:pic>
    </p:spTree>
    <p:extLst>
      <p:ext uri="{BB962C8B-B14F-4D97-AF65-F5344CB8AC3E}">
        <p14:creationId xmlns:p14="http://schemas.microsoft.com/office/powerpoint/2010/main" val="73501996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xfrm>
            <a:off x="465386" y="117059"/>
            <a:ext cx="10967096" cy="1143000"/>
          </a:xfrm>
          <a:noFill/>
          <a:extLst/>
        </p:spPr>
        <p:txBody>
          <a:bodyPr rtlCol="0" anchor="t">
            <a:normAutofit/>
          </a:bodyPr>
          <a:lstStyle/>
          <a:p>
            <a:pPr algn="l">
              <a:defRPr/>
            </a:pPr>
            <a:r>
              <a:rPr lang="es-ES_tradnl" altLang="es-MX" sz="4218" b="1" dirty="0">
                <a:latin typeface="Cambria Math" panose="02040503050406030204" pitchFamily="18" charset="0"/>
                <a:ea typeface="Cambria Math" panose="02040503050406030204" pitchFamily="18" charset="0"/>
              </a:rPr>
              <a:t>Los cambios del Virus de Influenza</a:t>
            </a:r>
          </a:p>
        </p:txBody>
      </p:sp>
      <p:pic>
        <p:nvPicPr>
          <p:cNvPr id="8196" name="Picture 5" descr="300px-Influenza_geneticshift"/>
          <p:cNvPicPr>
            <a:picLocks noGrp="1" noChangeAspect="1" noChangeArrowheads="1"/>
          </p:cNvPicPr>
          <p:nvPr>
            <p:ph idx="1"/>
          </p:nvPr>
        </p:nvPicPr>
        <p:blipFill>
          <a:blip r:embed="rId3">
            <a:extLst>
              <a:ext uri="{28A0092B-C50C-407E-A947-70E740481C1C}">
                <a14:useLocalDpi xmlns:a14="http://schemas.microsoft.com/office/drawing/2010/main" val="0"/>
              </a:ext>
            </a:extLst>
          </a:blip>
          <a:stretch>
            <a:fillRect/>
          </a:stretch>
        </p:blipFill>
        <p:spPr>
          <a:xfrm>
            <a:off x="7558992" y="1169082"/>
            <a:ext cx="3481943" cy="4526527"/>
          </a:xfrm>
        </p:spPr>
      </p:pic>
      <p:sp>
        <p:nvSpPr>
          <p:cNvPr id="15363" name="Rectangle 3"/>
          <p:cNvSpPr>
            <a:spLocks noGrp="1" noChangeArrowheads="1"/>
          </p:cNvSpPr>
          <p:nvPr>
            <p:ph type="body" sz="half" idx="4294967295"/>
          </p:nvPr>
        </p:nvSpPr>
        <p:spPr>
          <a:xfrm>
            <a:off x="3170" y="1193020"/>
            <a:ext cx="6714144" cy="4732392"/>
          </a:xfrm>
          <a:extLst/>
        </p:spPr>
        <p:txBody>
          <a:bodyPr rtlCol="0">
            <a:normAutofit fontScale="55000" lnSpcReduction="20000"/>
          </a:bodyPr>
          <a:lstStyle/>
          <a:p>
            <a:pPr>
              <a:defRPr/>
            </a:pPr>
            <a:r>
              <a:rPr lang="es-ES_tradnl" altLang="es-MX" sz="4531" b="1" dirty="0">
                <a:latin typeface="Cambria Math" panose="02040503050406030204" pitchFamily="18" charset="0"/>
                <a:ea typeface="Cambria Math" panose="02040503050406030204" pitchFamily="18" charset="0"/>
              </a:rPr>
              <a:t>Existen dos tipos de variaciones</a:t>
            </a:r>
          </a:p>
          <a:p>
            <a:pPr>
              <a:defRPr/>
            </a:pPr>
            <a:endParaRPr lang="es-ES_tradnl" altLang="es-MX" b="1" dirty="0">
              <a:latin typeface="Cambria Math" panose="02040503050406030204" pitchFamily="18" charset="0"/>
              <a:ea typeface="Cambria Math" panose="02040503050406030204" pitchFamily="18" charset="0"/>
            </a:endParaRPr>
          </a:p>
          <a:p>
            <a:pPr>
              <a:defRPr/>
            </a:pPr>
            <a:r>
              <a:rPr lang="es-ES_tradnl" altLang="es-MX" sz="4531" b="1" dirty="0" err="1">
                <a:latin typeface="Cambria Math" panose="02040503050406030204" pitchFamily="18" charset="0"/>
                <a:ea typeface="Cambria Math" panose="02040503050406030204" pitchFamily="18" charset="0"/>
              </a:rPr>
              <a:t>Drift</a:t>
            </a:r>
            <a:r>
              <a:rPr lang="es-ES_tradnl" altLang="es-MX" sz="4531" b="1" dirty="0">
                <a:latin typeface="Cambria Math" panose="02040503050406030204" pitchFamily="18" charset="0"/>
                <a:ea typeface="Cambria Math" panose="02040503050406030204" pitchFamily="18" charset="0"/>
              </a:rPr>
              <a:t>  </a:t>
            </a:r>
          </a:p>
          <a:p>
            <a:pPr lvl="1">
              <a:defRPr/>
            </a:pPr>
            <a:r>
              <a:rPr lang="es-ES_tradnl" altLang="es-MX" sz="3906" dirty="0">
                <a:latin typeface="Cambria Math" panose="02040503050406030204" pitchFamily="18" charset="0"/>
                <a:ea typeface="Cambria Math" panose="02040503050406030204" pitchFamily="18" charset="0"/>
              </a:rPr>
              <a:t>Cambios menores</a:t>
            </a:r>
          </a:p>
          <a:p>
            <a:pPr lvl="1">
              <a:defRPr/>
            </a:pPr>
            <a:r>
              <a:rPr lang="es-ES_tradnl" altLang="es-MX" sz="3906" dirty="0">
                <a:latin typeface="Cambria Math" panose="02040503050406030204" pitchFamily="18" charset="0"/>
                <a:ea typeface="Cambria Math" panose="02040503050406030204" pitchFamily="18" charset="0"/>
              </a:rPr>
              <a:t>Mutaciones puntuales</a:t>
            </a:r>
          </a:p>
          <a:p>
            <a:pPr lvl="1">
              <a:defRPr/>
            </a:pPr>
            <a:r>
              <a:rPr lang="es-ES_tradnl" altLang="es-MX" sz="3906" dirty="0">
                <a:latin typeface="Cambria Math" panose="02040503050406030204" pitchFamily="18" charset="0"/>
                <a:ea typeface="Cambria Math" panose="02040503050406030204" pitchFamily="18" charset="0"/>
              </a:rPr>
              <a:t>Ocurren cada año</a:t>
            </a:r>
          </a:p>
          <a:p>
            <a:pPr lvl="1">
              <a:defRPr/>
            </a:pPr>
            <a:r>
              <a:rPr lang="es-ES_tradnl" altLang="es-MX" sz="3906" dirty="0">
                <a:latin typeface="Cambria Math" panose="02040503050406030204" pitchFamily="18" charset="0"/>
                <a:ea typeface="Cambria Math" panose="02040503050406030204" pitchFamily="18" charset="0"/>
              </a:rPr>
              <a:t>Generan cepas estacionales</a:t>
            </a:r>
          </a:p>
          <a:p>
            <a:pPr>
              <a:defRPr/>
            </a:pPr>
            <a:endParaRPr lang="es-ES_tradnl" altLang="es-MX" dirty="0">
              <a:latin typeface="Cambria Math" panose="02040503050406030204" pitchFamily="18" charset="0"/>
              <a:ea typeface="Cambria Math" panose="02040503050406030204" pitchFamily="18" charset="0"/>
            </a:endParaRPr>
          </a:p>
          <a:p>
            <a:pPr>
              <a:defRPr/>
            </a:pPr>
            <a:r>
              <a:rPr lang="es-ES_tradnl" altLang="es-MX" sz="4531" b="1" dirty="0" err="1">
                <a:latin typeface="Cambria Math" panose="02040503050406030204" pitchFamily="18" charset="0"/>
                <a:ea typeface="Cambria Math" panose="02040503050406030204" pitchFamily="18" charset="0"/>
              </a:rPr>
              <a:t>Shift</a:t>
            </a:r>
            <a:endParaRPr lang="es-ES_tradnl" altLang="es-MX" sz="4531" b="1" dirty="0">
              <a:latin typeface="Cambria Math" panose="02040503050406030204" pitchFamily="18" charset="0"/>
              <a:ea typeface="Cambria Math" panose="02040503050406030204" pitchFamily="18" charset="0"/>
            </a:endParaRPr>
          </a:p>
          <a:p>
            <a:pPr lvl="1">
              <a:defRPr/>
            </a:pPr>
            <a:r>
              <a:rPr lang="es-ES_tradnl" altLang="es-MX" sz="3906" b="1" dirty="0">
                <a:latin typeface="Cambria Math" panose="02040503050406030204" pitchFamily="18" charset="0"/>
                <a:ea typeface="Cambria Math" panose="02040503050406030204" pitchFamily="18" charset="0"/>
              </a:rPr>
              <a:t>Cambios mayores</a:t>
            </a:r>
          </a:p>
          <a:p>
            <a:pPr lvl="1">
              <a:defRPr/>
            </a:pPr>
            <a:r>
              <a:rPr lang="es-ES_tradnl" altLang="es-MX" sz="3906" b="1" dirty="0">
                <a:latin typeface="Cambria Math" panose="02040503050406030204" pitchFamily="18" charset="0"/>
                <a:ea typeface="Cambria Math" panose="02040503050406030204" pitchFamily="18" charset="0"/>
              </a:rPr>
              <a:t>Recombinación con otras cepas – inclusive de otras especies animales-</a:t>
            </a:r>
          </a:p>
          <a:p>
            <a:pPr lvl="1">
              <a:defRPr/>
            </a:pPr>
            <a:r>
              <a:rPr lang="es-ES_tradnl" altLang="es-MX" sz="3906" b="1" dirty="0">
                <a:latin typeface="Cambria Math" panose="02040503050406030204" pitchFamily="18" charset="0"/>
                <a:ea typeface="Cambria Math" panose="02040503050406030204" pitchFamily="18" charset="0"/>
              </a:rPr>
              <a:t>Ocurre ocasionalmente</a:t>
            </a:r>
          </a:p>
          <a:p>
            <a:pPr lvl="1">
              <a:defRPr/>
            </a:pPr>
            <a:r>
              <a:rPr lang="es-ES_tradnl" altLang="es-MX" sz="3906" b="1" dirty="0">
                <a:latin typeface="Cambria Math" panose="02040503050406030204" pitchFamily="18" charset="0"/>
                <a:ea typeface="Cambria Math" panose="02040503050406030204" pitchFamily="18" charset="0"/>
              </a:rPr>
              <a:t>Generan un nuevo subtipo</a:t>
            </a:r>
          </a:p>
          <a:p>
            <a:pPr lvl="1">
              <a:defRPr/>
            </a:pPr>
            <a:r>
              <a:rPr lang="es-ES_tradnl" altLang="es-MX" sz="3906" b="1" dirty="0">
                <a:latin typeface="Cambria Math" panose="02040503050406030204" pitchFamily="18" charset="0"/>
                <a:ea typeface="Cambria Math" panose="02040503050406030204" pitchFamily="18" charset="0"/>
              </a:rPr>
              <a:t>Tiene potencial pandémico</a:t>
            </a:r>
          </a:p>
        </p:txBody>
      </p:sp>
    </p:spTree>
    <p:extLst>
      <p:ext uri="{BB962C8B-B14F-4D97-AF65-F5344CB8AC3E}">
        <p14:creationId xmlns:p14="http://schemas.microsoft.com/office/powerpoint/2010/main" val="444080461"/>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8u20vwOMTtabPhamI.11cQ"/>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t41DzsTmwRc6.zm0tB4X3qA"/>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tOZouX9V2TUmqhLXFOxJ9Dg"/>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th0fNSGfrQI2Im.66ZJz0jg"/>
</p:tagLst>
</file>

<file path=ppt/theme/_rels/themeOverride1.xml.rels><?xml version="1.0" encoding="UTF-8" standalone="yes"?>
<Relationships xmlns="http://schemas.openxmlformats.org/package/2006/relationships"><Relationship Id="rId1" Type="http://schemas.openxmlformats.org/officeDocument/2006/relationships/image" Target="../media/image15.jpeg"/></Relationships>
</file>

<file path=ppt/theme/theme1.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Ion">
    <a:dk1>
      <a:sysClr val="windowText" lastClr="000000"/>
    </a:dk1>
    <a:lt1>
      <a:sysClr val="window" lastClr="FFFFFF"/>
    </a:lt1>
    <a:dk2>
      <a:srgbClr val="1E5155"/>
    </a:dk2>
    <a:lt2>
      <a:srgbClr val="EBEBEB"/>
    </a:lt2>
    <a:accent1>
      <a:srgbClr val="B01513"/>
    </a:accent1>
    <a:accent2>
      <a:srgbClr val="EA6312"/>
    </a:accent2>
    <a:accent3>
      <a:srgbClr val="E6B729"/>
    </a:accent3>
    <a:accent4>
      <a:srgbClr val="6AAC90"/>
    </a:accent4>
    <a:accent5>
      <a:srgbClr val="54849A"/>
    </a:accent5>
    <a:accent6>
      <a:srgbClr val="9E5E9B"/>
    </a:accent6>
    <a:hlink>
      <a:srgbClr val="58C1BA"/>
    </a:hlink>
    <a:folHlink>
      <a:srgbClr val="9DFFCB"/>
    </a:folHlink>
  </a:clrScheme>
  <a:fontScheme name="Ion">
    <a:majorFont>
      <a:latin typeface="Century Gothic" panose="020B050202020202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7000"/>
              <a:hueMod val="88000"/>
              <a:satMod val="130000"/>
              <a:lumMod val="124000"/>
            </a:schemeClr>
          </a:gs>
          <a:gs pos="100000">
            <a:schemeClr val="phClr">
              <a:tint val="96000"/>
              <a:shade val="88000"/>
              <a:hueMod val="108000"/>
              <a:satMod val="164000"/>
              <a:lumMod val="76000"/>
            </a:schemeClr>
          </a:gs>
        </a:gsLst>
        <a:path path="circle">
          <a:fillToRect l="45000" t="65000" r="125000" b="100000"/>
        </a:path>
      </a:gradFill>
      <a:blipFill rotWithShape="1">
        <a:blip xmlns:r="http://schemas.openxmlformats.org/officeDocument/2006/relationships" r:embed="rId1">
          <a:duotone>
            <a:schemeClr val="phClr">
              <a:shade val="69000"/>
              <a:hueMod val="108000"/>
              <a:satMod val="164000"/>
              <a:lumMod val="74000"/>
            </a:schemeClr>
            <a:schemeClr val="phClr">
              <a:tint val="96000"/>
              <a:hueMod val="88000"/>
              <a:satMod val="140000"/>
              <a:lumMod val="132000"/>
            </a:schemeClr>
          </a:duotone>
        </a:blip>
        <a:stretch/>
      </a:blipFill>
    </a:bgFillStyleLst>
  </a:fmtScheme>
</a:themeOverride>
</file>

<file path=docProps/app.xml><?xml version="1.0" encoding="utf-8"?>
<Properties xmlns="http://schemas.openxmlformats.org/officeDocument/2006/extended-properties" xmlns:vt="http://schemas.openxmlformats.org/officeDocument/2006/docPropsVTypes">
  <TotalTime>3805</TotalTime>
  <Words>2414</Words>
  <Application>Microsoft Office PowerPoint</Application>
  <PresentationFormat>Panorámica</PresentationFormat>
  <Paragraphs>272</Paragraphs>
  <Slides>57</Slides>
  <Notes>10</Notes>
  <HiddenSlides>0</HiddenSlides>
  <MMClips>0</MMClips>
  <ScaleCrop>false</ScaleCrop>
  <HeadingPairs>
    <vt:vector size="8" baseType="variant">
      <vt:variant>
        <vt:lpstr>Fuentes usadas</vt:lpstr>
      </vt:variant>
      <vt:variant>
        <vt:i4>4</vt:i4>
      </vt:variant>
      <vt:variant>
        <vt:lpstr>Tema</vt:lpstr>
      </vt:variant>
      <vt:variant>
        <vt:i4>1</vt:i4>
      </vt:variant>
      <vt:variant>
        <vt:lpstr>Servidores OLE incrustados</vt:lpstr>
      </vt:variant>
      <vt:variant>
        <vt:i4>1</vt:i4>
      </vt:variant>
      <vt:variant>
        <vt:lpstr>Títulos de diapositiva</vt:lpstr>
      </vt:variant>
      <vt:variant>
        <vt:i4>57</vt:i4>
      </vt:variant>
    </vt:vector>
  </HeadingPairs>
  <TitlesOfParts>
    <vt:vector size="63" baseType="lpstr">
      <vt:lpstr>Arial</vt:lpstr>
      <vt:lpstr>Calibri</vt:lpstr>
      <vt:lpstr>Calibri Light</vt:lpstr>
      <vt:lpstr>Cambria Math</vt:lpstr>
      <vt:lpstr>Tema de Office</vt:lpstr>
      <vt:lpstr>Diapositiva de think-cell</vt:lpstr>
      <vt:lpstr>Vacunación contra Influenza 2018-2019</vt:lpstr>
      <vt:lpstr>Agenda</vt:lpstr>
      <vt:lpstr>Presentación de PowerPoint</vt:lpstr>
      <vt:lpstr>Virus de la Influenza</vt:lpstr>
      <vt:lpstr>Presentación de PowerPoint</vt:lpstr>
      <vt:lpstr>Presentación de PowerPoint</vt:lpstr>
      <vt:lpstr>Los cambios del Virus de Influenza</vt:lpstr>
      <vt:lpstr>Los cambios del Virus de Influenza</vt:lpstr>
      <vt:lpstr>Los cambios del Virus de Influenza</vt:lpstr>
      <vt:lpstr>¿Estacional?   ¿Variante?   ¿Pandémico?</vt:lpstr>
      <vt:lpstr>Presentación de PowerPoint</vt:lpstr>
      <vt:lpstr>Subtipos de influenza. México 2012-2018</vt:lpstr>
      <vt:lpstr>Subtipos de influenza. Estados Unidos. 2012-2018</vt:lpstr>
      <vt:lpstr>Subtipos de influenza. México 2017-2018</vt:lpstr>
      <vt:lpstr>Subtipos de influenza. Estados Unidos. 2017-2018</vt:lpstr>
      <vt:lpstr>Epidemiología temporadas de influenza, México.</vt:lpstr>
      <vt:lpstr>Epidemiología temporadas de influenza. Estado interestacional 2018.</vt:lpstr>
      <vt:lpstr>Epidemiología temporadas de influenza. Estado interestacional 2018.</vt:lpstr>
      <vt:lpstr>Presentación de PowerPoint</vt:lpstr>
      <vt:lpstr>Comparación entre tasa de letalidad y tipo viral</vt:lpstr>
      <vt:lpstr>Presentación de PowerPoint</vt:lpstr>
      <vt:lpstr>Presentación de PowerPoint</vt:lpstr>
      <vt:lpstr>Presentación de PowerPoint</vt:lpstr>
      <vt:lpstr>Presentación de PowerPoint</vt:lpstr>
      <vt:lpstr>Variación estacional de otros agentes ligados a infecciones del tracto respiratorio alto, además de influenza</vt:lpstr>
      <vt:lpstr>Vacuna de influenza</vt:lpstr>
      <vt:lpstr>Presentación de PowerPoint</vt:lpstr>
      <vt:lpstr>Presentación de PowerPoint</vt:lpstr>
      <vt:lpstr>Vacunación Contra la Influenza</vt:lpstr>
      <vt:lpstr>Vacunación Contra la Influenza</vt:lpstr>
      <vt:lpstr>Prevención</vt:lpstr>
      <vt:lpstr>La vacunación contra influenza </vt:lpstr>
      <vt:lpstr>Presentación de PowerPoint</vt:lpstr>
      <vt:lpstr>Posición de la OMS</vt:lpstr>
      <vt:lpstr>OMS: Composición de la vacuna para la estación  2018–19 en países del hemisferio norte1</vt:lpstr>
      <vt:lpstr>La vacunación para prevenir la influenza es costo-efectiva </vt:lpstr>
      <vt:lpstr>La OMS recomienda la vacuna para prevenir la influenza para trabajadores de Salud </vt:lpstr>
      <vt:lpstr>Estamos en riesgo… SARS en 2003</vt:lpstr>
      <vt:lpstr>Presentación de PowerPoint</vt:lpstr>
      <vt:lpstr>La vacuna de influenza disminuye ausencias laborales</vt:lpstr>
      <vt:lpstr>La vacuna disminuye la cantidad de contagios en trabajadores de la salud</vt:lpstr>
      <vt:lpstr>Presentación de PowerPoint</vt:lpstr>
      <vt:lpstr>Presentación de PowerPoint</vt:lpstr>
      <vt:lpstr>Presentación de PowerPoint</vt:lpstr>
      <vt:lpstr>Presentación de PowerPoint</vt:lpstr>
      <vt:lpstr>Presentación de PowerPoint</vt:lpstr>
      <vt:lpstr>Conformación de la vacuna para esta temporada 2018-2019</vt:lpstr>
      <vt:lpstr>Presentación de PowerPoint</vt:lpstr>
      <vt:lpstr>Medidas generales de prevención</vt:lpstr>
      <vt:lpstr>Otras medidas de prevención</vt:lpstr>
      <vt:lpstr>Otras medidas de prevención</vt:lpstr>
      <vt:lpstr>Otras medidas de prevención</vt:lpstr>
      <vt:lpstr>Otras medidas de prevención</vt:lpstr>
      <vt:lpstr>Otras medidas de prevención</vt:lpstr>
      <vt:lpstr>Practique otros buenos hábitos de salud. </vt:lpstr>
      <vt:lpstr>Equipo de protección personal</vt:lpstr>
      <vt:lpstr>Equipo de protección personal</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Arturo Galindo Fraga</dc:creator>
  <cp:lastModifiedBy>Arturo Galindo Fraga</cp:lastModifiedBy>
  <cp:revision>36</cp:revision>
  <dcterms:created xsi:type="dcterms:W3CDTF">2018-09-20T12:19:49Z</dcterms:created>
  <dcterms:modified xsi:type="dcterms:W3CDTF">2018-11-05T13:27:19Z</dcterms:modified>
</cp:coreProperties>
</file>